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notesMasterIdLst>
    <p:notesMasterId r:id="rId22"/>
  </p:notesMasterIdLst>
  <p:sldIdLst>
    <p:sldId id="263" r:id="rId2"/>
    <p:sldId id="269" r:id="rId3"/>
    <p:sldId id="271" r:id="rId4"/>
    <p:sldId id="270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5" r:id="rId14"/>
    <p:sldId id="286" r:id="rId15"/>
    <p:sldId id="287" r:id="rId16"/>
    <p:sldId id="288" r:id="rId17"/>
    <p:sldId id="289" r:id="rId18"/>
    <p:sldId id="290" r:id="rId19"/>
    <p:sldId id="292" r:id="rId20"/>
    <p:sldId id="291" r:id="rId21"/>
  </p:sldIdLst>
  <p:sldSz cx="18288000" cy="10287000"/>
  <p:notesSz cx="18288000" cy="10287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0" autoAdjust="0"/>
    <p:restoredTop sz="90678" autoAdjust="0"/>
  </p:normalViewPr>
  <p:slideViewPr>
    <p:cSldViewPr>
      <p:cViewPr varScale="1">
        <p:scale>
          <a:sx n="67" d="100"/>
          <a:sy n="67" d="100"/>
        </p:scale>
        <p:origin x="1608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10358438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0265B1-953F-4E04-B5C1-F1B11EA0DBE8}" type="datetimeFigureOut">
              <a:rPr lang="sk-SK" smtClean="0"/>
              <a:t>14. 12. 2023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057900" y="1285875"/>
            <a:ext cx="6172200" cy="3471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1828800" y="4951413"/>
            <a:ext cx="14630400" cy="4049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10358438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24F42-3B76-449A-B4DC-88385737A01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44737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24F42-3B76-449A-B4DC-88385737A014}" type="slidenum">
              <a:rPr lang="sk-SK" smtClean="0"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5153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24F42-3B76-449A-B4DC-88385737A014}" type="slidenum">
              <a:rPr lang="sk-SK" smtClean="0"/>
              <a:t>18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5353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24F42-3B76-449A-B4DC-88385737A014}" type="slidenum">
              <a:rPr lang="sk-SK" smtClean="0"/>
              <a:t>19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382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626466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8532602"/>
            <a:ext cx="18275935" cy="1736089"/>
          </a:xfrm>
          <a:custGeom>
            <a:avLst/>
            <a:gdLst/>
            <a:ahLst/>
            <a:cxnLst/>
            <a:rect l="l" t="t" r="r" b="b"/>
            <a:pathLst>
              <a:path w="18275935" h="1736090">
                <a:moveTo>
                  <a:pt x="18275497" y="1735931"/>
                </a:moveTo>
                <a:lnTo>
                  <a:pt x="0" y="1735931"/>
                </a:lnTo>
                <a:lnTo>
                  <a:pt x="0" y="0"/>
                </a:lnTo>
                <a:lnTo>
                  <a:pt x="18275497" y="0"/>
                </a:lnTo>
                <a:lnTo>
                  <a:pt x="18275497" y="1735931"/>
                </a:lnTo>
                <a:close/>
              </a:path>
            </a:pathLst>
          </a:custGeom>
          <a:solidFill>
            <a:srgbClr val="CFCFC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38623" y="8532603"/>
            <a:ext cx="1952624" cy="1181099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826318" y="8325751"/>
            <a:ext cx="3362324" cy="1533524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372046" y="8583395"/>
            <a:ext cx="3019424" cy="107632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626466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626466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8532602"/>
            <a:ext cx="18275935" cy="1736089"/>
          </a:xfrm>
          <a:custGeom>
            <a:avLst/>
            <a:gdLst/>
            <a:ahLst/>
            <a:cxnLst/>
            <a:rect l="l" t="t" r="r" b="b"/>
            <a:pathLst>
              <a:path w="18275935" h="1736090">
                <a:moveTo>
                  <a:pt x="18275497" y="1735931"/>
                </a:moveTo>
                <a:lnTo>
                  <a:pt x="0" y="1735931"/>
                </a:lnTo>
                <a:lnTo>
                  <a:pt x="0" y="0"/>
                </a:lnTo>
                <a:lnTo>
                  <a:pt x="18275497" y="0"/>
                </a:lnTo>
                <a:lnTo>
                  <a:pt x="18275497" y="1735931"/>
                </a:lnTo>
                <a:close/>
              </a:path>
            </a:pathLst>
          </a:custGeom>
          <a:solidFill>
            <a:srgbClr val="CFCFC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5336" y="1038946"/>
            <a:ext cx="16257327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626466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1942"/>
            <a:ext cx="18288000" cy="10287000"/>
            <a:chOff x="0" y="1"/>
            <a:chExt cx="18288000" cy="10287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"/>
              <a:ext cx="18287999" cy="10286998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403875" y="3461003"/>
              <a:ext cx="3761104" cy="126364"/>
            </a:xfrm>
            <a:custGeom>
              <a:avLst/>
              <a:gdLst/>
              <a:ahLst/>
              <a:cxnLst/>
              <a:rect l="l" t="t" r="r" b="b"/>
              <a:pathLst>
                <a:path w="3761104" h="126364">
                  <a:moveTo>
                    <a:pt x="0" y="0"/>
                  </a:moveTo>
                  <a:lnTo>
                    <a:pt x="3761002" y="0"/>
                  </a:lnTo>
                  <a:lnTo>
                    <a:pt x="3761002" y="126022"/>
                  </a:lnTo>
                  <a:lnTo>
                    <a:pt x="0" y="1260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B0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499573" y="1"/>
              <a:ext cx="6787515" cy="8953500"/>
            </a:xfrm>
            <a:custGeom>
              <a:avLst/>
              <a:gdLst/>
              <a:ahLst/>
              <a:cxnLst/>
              <a:rect l="l" t="t" r="r" b="b"/>
              <a:pathLst>
                <a:path w="6787515" h="8953500">
                  <a:moveTo>
                    <a:pt x="5649691" y="8953500"/>
                  </a:moveTo>
                  <a:lnTo>
                    <a:pt x="5683045" y="8940800"/>
                  </a:lnTo>
                  <a:lnTo>
                    <a:pt x="5750977" y="8940800"/>
                  </a:lnTo>
                  <a:lnTo>
                    <a:pt x="5785641" y="8928100"/>
                  </a:lnTo>
                  <a:lnTo>
                    <a:pt x="5860167" y="8902700"/>
                  </a:lnTo>
                  <a:lnTo>
                    <a:pt x="5930974" y="8877300"/>
                  </a:lnTo>
                  <a:lnTo>
                    <a:pt x="5964975" y="8851900"/>
                  </a:lnTo>
                  <a:lnTo>
                    <a:pt x="5998037" y="8826500"/>
                  </a:lnTo>
                  <a:lnTo>
                    <a:pt x="6030156" y="8813800"/>
                  </a:lnTo>
                  <a:lnTo>
                    <a:pt x="6061330" y="8775700"/>
                  </a:lnTo>
                  <a:lnTo>
                    <a:pt x="6091555" y="8750300"/>
                  </a:lnTo>
                  <a:lnTo>
                    <a:pt x="6120828" y="8712200"/>
                  </a:lnTo>
                  <a:lnTo>
                    <a:pt x="6149146" y="8686800"/>
                  </a:lnTo>
                  <a:lnTo>
                    <a:pt x="6176507" y="8648700"/>
                  </a:lnTo>
                  <a:lnTo>
                    <a:pt x="6202906" y="8610600"/>
                  </a:lnTo>
                  <a:lnTo>
                    <a:pt x="6228340" y="8559800"/>
                  </a:lnTo>
                  <a:lnTo>
                    <a:pt x="6252807" y="8521700"/>
                  </a:lnTo>
                  <a:lnTo>
                    <a:pt x="6276304" y="8470900"/>
                  </a:lnTo>
                  <a:lnTo>
                    <a:pt x="6298826" y="8420100"/>
                  </a:lnTo>
                  <a:lnTo>
                    <a:pt x="6320372" y="8369300"/>
                  </a:lnTo>
                  <a:lnTo>
                    <a:pt x="6340937" y="8318500"/>
                  </a:lnTo>
                  <a:lnTo>
                    <a:pt x="6360519" y="8267700"/>
                  </a:lnTo>
                  <a:lnTo>
                    <a:pt x="6379115" y="8204200"/>
                  </a:lnTo>
                  <a:lnTo>
                    <a:pt x="6396721" y="8140700"/>
                  </a:lnTo>
                  <a:lnTo>
                    <a:pt x="6404743" y="8115300"/>
                  </a:lnTo>
                  <a:lnTo>
                    <a:pt x="6413248" y="8077200"/>
                  </a:lnTo>
                  <a:lnTo>
                    <a:pt x="6422222" y="8051800"/>
                  </a:lnTo>
                  <a:lnTo>
                    <a:pt x="6431649" y="8013700"/>
                  </a:lnTo>
                  <a:lnTo>
                    <a:pt x="6441514" y="7975600"/>
                  </a:lnTo>
                  <a:lnTo>
                    <a:pt x="6451804" y="7937500"/>
                  </a:lnTo>
                  <a:lnTo>
                    <a:pt x="6462502" y="7899400"/>
                  </a:lnTo>
                  <a:lnTo>
                    <a:pt x="6473594" y="7861300"/>
                  </a:lnTo>
                  <a:lnTo>
                    <a:pt x="6485064" y="7810500"/>
                  </a:lnTo>
                  <a:lnTo>
                    <a:pt x="6496899" y="7772400"/>
                  </a:lnTo>
                  <a:lnTo>
                    <a:pt x="6509084" y="7721600"/>
                  </a:lnTo>
                  <a:lnTo>
                    <a:pt x="6521602" y="7670800"/>
                  </a:lnTo>
                  <a:lnTo>
                    <a:pt x="6547582" y="7581900"/>
                  </a:lnTo>
                  <a:lnTo>
                    <a:pt x="6574721" y="7467600"/>
                  </a:lnTo>
                  <a:lnTo>
                    <a:pt x="6602899" y="7366000"/>
                  </a:lnTo>
                  <a:lnTo>
                    <a:pt x="6631997" y="7251700"/>
                  </a:lnTo>
                  <a:lnTo>
                    <a:pt x="6661895" y="7137400"/>
                  </a:lnTo>
                  <a:lnTo>
                    <a:pt x="6692475" y="7023100"/>
                  </a:lnTo>
                  <a:lnTo>
                    <a:pt x="6723618" y="6896100"/>
                  </a:lnTo>
                  <a:lnTo>
                    <a:pt x="6771126" y="6718300"/>
                  </a:lnTo>
                  <a:lnTo>
                    <a:pt x="6787114" y="6654800"/>
                  </a:lnTo>
                  <a:lnTo>
                    <a:pt x="6787114" y="0"/>
                  </a:lnTo>
                  <a:lnTo>
                    <a:pt x="930622" y="0"/>
                  </a:lnTo>
                  <a:lnTo>
                    <a:pt x="923715" y="12700"/>
                  </a:lnTo>
                  <a:lnTo>
                    <a:pt x="894784" y="76200"/>
                  </a:lnTo>
                  <a:lnTo>
                    <a:pt x="866205" y="152400"/>
                  </a:lnTo>
                  <a:lnTo>
                    <a:pt x="837986" y="215900"/>
                  </a:lnTo>
                  <a:lnTo>
                    <a:pt x="810136" y="279400"/>
                  </a:lnTo>
                  <a:lnTo>
                    <a:pt x="782661" y="355600"/>
                  </a:lnTo>
                  <a:lnTo>
                    <a:pt x="755572" y="419100"/>
                  </a:lnTo>
                  <a:lnTo>
                    <a:pt x="728874" y="482600"/>
                  </a:lnTo>
                  <a:lnTo>
                    <a:pt x="702577" y="546100"/>
                  </a:lnTo>
                  <a:lnTo>
                    <a:pt x="676689" y="609600"/>
                  </a:lnTo>
                  <a:lnTo>
                    <a:pt x="651218" y="673100"/>
                  </a:lnTo>
                  <a:lnTo>
                    <a:pt x="626171" y="736600"/>
                  </a:lnTo>
                  <a:lnTo>
                    <a:pt x="601558" y="800100"/>
                  </a:lnTo>
                  <a:lnTo>
                    <a:pt x="577386" y="863600"/>
                  </a:lnTo>
                  <a:lnTo>
                    <a:pt x="553663" y="927100"/>
                  </a:lnTo>
                  <a:lnTo>
                    <a:pt x="530397" y="977900"/>
                  </a:lnTo>
                  <a:lnTo>
                    <a:pt x="507597" y="1041400"/>
                  </a:lnTo>
                  <a:lnTo>
                    <a:pt x="485271" y="1092200"/>
                  </a:lnTo>
                  <a:lnTo>
                    <a:pt x="463426" y="1155700"/>
                  </a:lnTo>
                  <a:lnTo>
                    <a:pt x="442071" y="1206500"/>
                  </a:lnTo>
                  <a:lnTo>
                    <a:pt x="421214" y="1257300"/>
                  </a:lnTo>
                  <a:lnTo>
                    <a:pt x="400863" y="1320800"/>
                  </a:lnTo>
                  <a:lnTo>
                    <a:pt x="381026" y="1371600"/>
                  </a:lnTo>
                  <a:lnTo>
                    <a:pt x="361712" y="1422400"/>
                  </a:lnTo>
                  <a:lnTo>
                    <a:pt x="342928" y="1473200"/>
                  </a:lnTo>
                  <a:lnTo>
                    <a:pt x="324682" y="1511300"/>
                  </a:lnTo>
                  <a:lnTo>
                    <a:pt x="306983" y="1562100"/>
                  </a:lnTo>
                  <a:lnTo>
                    <a:pt x="289839" y="1612900"/>
                  </a:lnTo>
                  <a:lnTo>
                    <a:pt x="273257" y="1651000"/>
                  </a:lnTo>
                  <a:lnTo>
                    <a:pt x="257246" y="1689100"/>
                  </a:lnTo>
                  <a:lnTo>
                    <a:pt x="241815" y="1739900"/>
                  </a:lnTo>
                  <a:lnTo>
                    <a:pt x="226970" y="1778000"/>
                  </a:lnTo>
                  <a:lnTo>
                    <a:pt x="212721" y="1816100"/>
                  </a:lnTo>
                  <a:lnTo>
                    <a:pt x="199075" y="1854200"/>
                  </a:lnTo>
                  <a:lnTo>
                    <a:pt x="186041" y="1892300"/>
                  </a:lnTo>
                  <a:lnTo>
                    <a:pt x="173626" y="1917700"/>
                  </a:lnTo>
                  <a:lnTo>
                    <a:pt x="161839" y="1955800"/>
                  </a:lnTo>
                  <a:lnTo>
                    <a:pt x="150688" y="1981200"/>
                  </a:lnTo>
                  <a:lnTo>
                    <a:pt x="130326" y="2032000"/>
                  </a:lnTo>
                  <a:lnTo>
                    <a:pt x="112604" y="2082800"/>
                  </a:lnTo>
                  <a:lnTo>
                    <a:pt x="97588" y="2133600"/>
                  </a:lnTo>
                  <a:lnTo>
                    <a:pt x="85342" y="2159000"/>
                  </a:lnTo>
                  <a:lnTo>
                    <a:pt x="72309" y="2197100"/>
                  </a:lnTo>
                  <a:lnTo>
                    <a:pt x="65235" y="2222500"/>
                  </a:lnTo>
                  <a:lnTo>
                    <a:pt x="60113" y="2235200"/>
                  </a:lnTo>
                  <a:lnTo>
                    <a:pt x="58666" y="2235200"/>
                  </a:lnTo>
                  <a:lnTo>
                    <a:pt x="56203" y="2247900"/>
                  </a:lnTo>
                  <a:lnTo>
                    <a:pt x="52877" y="2260600"/>
                  </a:lnTo>
                  <a:lnTo>
                    <a:pt x="48838" y="2286000"/>
                  </a:lnTo>
                  <a:lnTo>
                    <a:pt x="44238" y="2298700"/>
                  </a:lnTo>
                  <a:lnTo>
                    <a:pt x="39229" y="2324100"/>
                  </a:lnTo>
                  <a:lnTo>
                    <a:pt x="33963" y="2362200"/>
                  </a:lnTo>
                  <a:lnTo>
                    <a:pt x="28591" y="2387600"/>
                  </a:lnTo>
                  <a:lnTo>
                    <a:pt x="23265" y="2425700"/>
                  </a:lnTo>
                  <a:lnTo>
                    <a:pt x="18136" y="2463800"/>
                  </a:lnTo>
                  <a:lnTo>
                    <a:pt x="13356" y="2501900"/>
                  </a:lnTo>
                  <a:lnTo>
                    <a:pt x="9077" y="2540000"/>
                  </a:lnTo>
                  <a:lnTo>
                    <a:pt x="5450" y="2590800"/>
                  </a:lnTo>
                  <a:lnTo>
                    <a:pt x="2627" y="2641600"/>
                  </a:lnTo>
                  <a:lnTo>
                    <a:pt x="760" y="2679700"/>
                  </a:lnTo>
                  <a:lnTo>
                    <a:pt x="0" y="2730500"/>
                  </a:lnTo>
                  <a:lnTo>
                    <a:pt x="498" y="2794000"/>
                  </a:lnTo>
                  <a:lnTo>
                    <a:pt x="2407" y="2844800"/>
                  </a:lnTo>
                  <a:lnTo>
                    <a:pt x="5877" y="2895600"/>
                  </a:lnTo>
                  <a:lnTo>
                    <a:pt x="11062" y="2959100"/>
                  </a:lnTo>
                  <a:lnTo>
                    <a:pt x="18111" y="3009900"/>
                  </a:lnTo>
                  <a:lnTo>
                    <a:pt x="27177" y="3073400"/>
                  </a:lnTo>
                  <a:lnTo>
                    <a:pt x="38412" y="3124200"/>
                  </a:lnTo>
                  <a:lnTo>
                    <a:pt x="51967" y="3187700"/>
                  </a:lnTo>
                  <a:lnTo>
                    <a:pt x="67994" y="3251200"/>
                  </a:lnTo>
                  <a:lnTo>
                    <a:pt x="86644" y="3302000"/>
                  </a:lnTo>
                  <a:lnTo>
                    <a:pt x="108068" y="3365500"/>
                  </a:lnTo>
                  <a:lnTo>
                    <a:pt x="132420" y="3429000"/>
                  </a:lnTo>
                  <a:lnTo>
                    <a:pt x="159849" y="3479800"/>
                  </a:lnTo>
                  <a:lnTo>
                    <a:pt x="190509" y="3543300"/>
                  </a:lnTo>
                  <a:lnTo>
                    <a:pt x="224549" y="3606800"/>
                  </a:lnTo>
                  <a:lnTo>
                    <a:pt x="262123" y="3657600"/>
                  </a:lnTo>
                  <a:lnTo>
                    <a:pt x="303382" y="3708400"/>
                  </a:lnTo>
                  <a:lnTo>
                    <a:pt x="330425" y="3746500"/>
                  </a:lnTo>
                  <a:lnTo>
                    <a:pt x="358477" y="3771900"/>
                  </a:lnTo>
                  <a:lnTo>
                    <a:pt x="387535" y="3810000"/>
                  </a:lnTo>
                  <a:lnTo>
                    <a:pt x="417597" y="3835400"/>
                  </a:lnTo>
                  <a:lnTo>
                    <a:pt x="448662" y="3873500"/>
                  </a:lnTo>
                  <a:lnTo>
                    <a:pt x="480728" y="3898900"/>
                  </a:lnTo>
                  <a:lnTo>
                    <a:pt x="513793" y="3924300"/>
                  </a:lnTo>
                  <a:lnTo>
                    <a:pt x="547855" y="3949700"/>
                  </a:lnTo>
                  <a:lnTo>
                    <a:pt x="582912" y="3975100"/>
                  </a:lnTo>
                  <a:lnTo>
                    <a:pt x="618962" y="4000500"/>
                  </a:lnTo>
                  <a:lnTo>
                    <a:pt x="656003" y="4025900"/>
                  </a:lnTo>
                  <a:lnTo>
                    <a:pt x="694034" y="4038600"/>
                  </a:lnTo>
                  <a:lnTo>
                    <a:pt x="733052" y="4064000"/>
                  </a:lnTo>
                  <a:lnTo>
                    <a:pt x="773056" y="4076700"/>
                  </a:lnTo>
                  <a:lnTo>
                    <a:pt x="814044" y="4102100"/>
                  </a:lnTo>
                  <a:lnTo>
                    <a:pt x="856014" y="4114800"/>
                  </a:lnTo>
                  <a:lnTo>
                    <a:pt x="898964" y="4140200"/>
                  </a:lnTo>
                  <a:lnTo>
                    <a:pt x="942892" y="4152900"/>
                  </a:lnTo>
                  <a:lnTo>
                    <a:pt x="5075159" y="4152900"/>
                  </a:lnTo>
                  <a:lnTo>
                    <a:pt x="3666300" y="5181600"/>
                  </a:lnTo>
                  <a:lnTo>
                    <a:pt x="3651708" y="5194300"/>
                  </a:lnTo>
                  <a:lnTo>
                    <a:pt x="3632459" y="5207000"/>
                  </a:lnTo>
                  <a:lnTo>
                    <a:pt x="3609208" y="5219700"/>
                  </a:lnTo>
                  <a:lnTo>
                    <a:pt x="3582608" y="5245100"/>
                  </a:lnTo>
                  <a:lnTo>
                    <a:pt x="3553310" y="5270500"/>
                  </a:lnTo>
                  <a:lnTo>
                    <a:pt x="3521969" y="5295900"/>
                  </a:lnTo>
                  <a:lnTo>
                    <a:pt x="3489238" y="5334000"/>
                  </a:lnTo>
                  <a:lnTo>
                    <a:pt x="3422215" y="5410200"/>
                  </a:lnTo>
                  <a:lnTo>
                    <a:pt x="3389230" y="5448300"/>
                  </a:lnTo>
                  <a:lnTo>
                    <a:pt x="3357466" y="5499100"/>
                  </a:lnTo>
                  <a:lnTo>
                    <a:pt x="3327576" y="5549900"/>
                  </a:lnTo>
                  <a:lnTo>
                    <a:pt x="3300215" y="5600700"/>
                  </a:lnTo>
                  <a:lnTo>
                    <a:pt x="3276033" y="5664200"/>
                  </a:lnTo>
                  <a:lnTo>
                    <a:pt x="3255686" y="5727700"/>
                  </a:lnTo>
                  <a:lnTo>
                    <a:pt x="3239824" y="5791200"/>
                  </a:lnTo>
                  <a:lnTo>
                    <a:pt x="3231850" y="5842000"/>
                  </a:lnTo>
                  <a:lnTo>
                    <a:pt x="3226605" y="5892800"/>
                  </a:lnTo>
                  <a:lnTo>
                    <a:pt x="3224087" y="5930900"/>
                  </a:lnTo>
                  <a:lnTo>
                    <a:pt x="3224293" y="5981700"/>
                  </a:lnTo>
                  <a:lnTo>
                    <a:pt x="3227218" y="6032500"/>
                  </a:lnTo>
                  <a:lnTo>
                    <a:pt x="3232860" y="6070600"/>
                  </a:lnTo>
                  <a:lnTo>
                    <a:pt x="3241214" y="6121400"/>
                  </a:lnTo>
                  <a:lnTo>
                    <a:pt x="3252279" y="6172200"/>
                  </a:lnTo>
                  <a:lnTo>
                    <a:pt x="3266049" y="6210300"/>
                  </a:lnTo>
                  <a:lnTo>
                    <a:pt x="3282523" y="6261100"/>
                  </a:lnTo>
                  <a:lnTo>
                    <a:pt x="3301695" y="6311900"/>
                  </a:lnTo>
                  <a:lnTo>
                    <a:pt x="3323564" y="6362700"/>
                  </a:lnTo>
                  <a:lnTo>
                    <a:pt x="3348125" y="6400800"/>
                  </a:lnTo>
                  <a:lnTo>
                    <a:pt x="3375376" y="6451600"/>
                  </a:lnTo>
                  <a:lnTo>
                    <a:pt x="3405312" y="6502400"/>
                  </a:lnTo>
                  <a:lnTo>
                    <a:pt x="3437931" y="6540500"/>
                  </a:lnTo>
                  <a:lnTo>
                    <a:pt x="3469805" y="6591300"/>
                  </a:lnTo>
                  <a:lnTo>
                    <a:pt x="3502719" y="6629400"/>
                  </a:lnTo>
                  <a:lnTo>
                    <a:pt x="3536608" y="6680200"/>
                  </a:lnTo>
                  <a:lnTo>
                    <a:pt x="3571406" y="6731000"/>
                  </a:lnTo>
                  <a:lnTo>
                    <a:pt x="3607048" y="6781800"/>
                  </a:lnTo>
                  <a:lnTo>
                    <a:pt x="3643468" y="6819900"/>
                  </a:lnTo>
                  <a:lnTo>
                    <a:pt x="3680603" y="6870700"/>
                  </a:lnTo>
                  <a:lnTo>
                    <a:pt x="3718385" y="6921500"/>
                  </a:lnTo>
                  <a:lnTo>
                    <a:pt x="3756751" y="6972300"/>
                  </a:lnTo>
                  <a:lnTo>
                    <a:pt x="3795635" y="7035800"/>
                  </a:lnTo>
                  <a:lnTo>
                    <a:pt x="3834971" y="7086600"/>
                  </a:lnTo>
                  <a:lnTo>
                    <a:pt x="3874694" y="7137400"/>
                  </a:lnTo>
                  <a:lnTo>
                    <a:pt x="3955043" y="7239000"/>
                  </a:lnTo>
                  <a:lnTo>
                    <a:pt x="3995538" y="7289800"/>
                  </a:lnTo>
                  <a:lnTo>
                    <a:pt x="4036159" y="7353300"/>
                  </a:lnTo>
                  <a:lnTo>
                    <a:pt x="4198604" y="7556500"/>
                  </a:lnTo>
                  <a:lnTo>
                    <a:pt x="4238880" y="7607300"/>
                  </a:lnTo>
                  <a:lnTo>
                    <a:pt x="4278890" y="7670800"/>
                  </a:lnTo>
                  <a:lnTo>
                    <a:pt x="4318571" y="7721600"/>
                  </a:lnTo>
                  <a:lnTo>
                    <a:pt x="4357856" y="7772400"/>
                  </a:lnTo>
                  <a:lnTo>
                    <a:pt x="4396681" y="7823200"/>
                  </a:lnTo>
                  <a:lnTo>
                    <a:pt x="4434980" y="7861300"/>
                  </a:lnTo>
                  <a:lnTo>
                    <a:pt x="4472688" y="7912100"/>
                  </a:lnTo>
                  <a:lnTo>
                    <a:pt x="4509740" y="7962900"/>
                  </a:lnTo>
                  <a:lnTo>
                    <a:pt x="4546071" y="8013700"/>
                  </a:lnTo>
                  <a:lnTo>
                    <a:pt x="4616307" y="8102600"/>
                  </a:lnTo>
                  <a:lnTo>
                    <a:pt x="4682875" y="8191500"/>
                  </a:lnTo>
                  <a:lnTo>
                    <a:pt x="4745253" y="8267700"/>
                  </a:lnTo>
                  <a:lnTo>
                    <a:pt x="4802920" y="8343900"/>
                  </a:lnTo>
                  <a:lnTo>
                    <a:pt x="4855352" y="8407400"/>
                  </a:lnTo>
                  <a:lnTo>
                    <a:pt x="4923047" y="8496300"/>
                  </a:lnTo>
                  <a:lnTo>
                    <a:pt x="5002310" y="8597900"/>
                  </a:lnTo>
                  <a:lnTo>
                    <a:pt x="5032558" y="8636000"/>
                  </a:lnTo>
                  <a:lnTo>
                    <a:pt x="5043267" y="8648700"/>
                  </a:lnTo>
                  <a:lnTo>
                    <a:pt x="5053225" y="8661400"/>
                  </a:lnTo>
                  <a:lnTo>
                    <a:pt x="5069614" y="8674100"/>
                  </a:lnTo>
                  <a:lnTo>
                    <a:pt x="5092110" y="8699500"/>
                  </a:lnTo>
                  <a:lnTo>
                    <a:pt x="5120387" y="8724900"/>
                  </a:lnTo>
                  <a:lnTo>
                    <a:pt x="5154120" y="8750300"/>
                  </a:lnTo>
                  <a:lnTo>
                    <a:pt x="5192986" y="8775700"/>
                  </a:lnTo>
                  <a:lnTo>
                    <a:pt x="5236659" y="8813800"/>
                  </a:lnTo>
                  <a:lnTo>
                    <a:pt x="5284814" y="8839200"/>
                  </a:lnTo>
                  <a:lnTo>
                    <a:pt x="5337127" y="8864600"/>
                  </a:lnTo>
                  <a:lnTo>
                    <a:pt x="5393273" y="8890000"/>
                  </a:lnTo>
                  <a:lnTo>
                    <a:pt x="5452927" y="8915400"/>
                  </a:lnTo>
                  <a:lnTo>
                    <a:pt x="5581460" y="8940800"/>
                  </a:lnTo>
                  <a:lnTo>
                    <a:pt x="5649691" y="8953500"/>
                  </a:lnTo>
                  <a:close/>
                </a:path>
                <a:path w="6787515" h="8953500">
                  <a:moveTo>
                    <a:pt x="1545630" y="4267200"/>
                  </a:moveTo>
                  <a:lnTo>
                    <a:pt x="1837484" y="4267200"/>
                  </a:lnTo>
                  <a:lnTo>
                    <a:pt x="5075159" y="4152900"/>
                  </a:lnTo>
                  <a:lnTo>
                    <a:pt x="942892" y="4152900"/>
                  </a:lnTo>
                  <a:lnTo>
                    <a:pt x="1080525" y="4191000"/>
                  </a:lnTo>
                  <a:lnTo>
                    <a:pt x="1226893" y="4229100"/>
                  </a:lnTo>
                  <a:lnTo>
                    <a:pt x="1277615" y="4229100"/>
                  </a:lnTo>
                  <a:lnTo>
                    <a:pt x="1329299" y="4241800"/>
                  </a:lnTo>
                  <a:lnTo>
                    <a:pt x="1381945" y="4241800"/>
                  </a:lnTo>
                  <a:lnTo>
                    <a:pt x="1435550" y="4254500"/>
                  </a:lnTo>
                  <a:lnTo>
                    <a:pt x="1490112" y="4254500"/>
                  </a:lnTo>
                  <a:lnTo>
                    <a:pt x="1545630" y="42672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194163" y="1355874"/>
              <a:ext cx="4448174" cy="160019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403875" y="4581526"/>
              <a:ext cx="2344420" cy="126364"/>
            </a:xfrm>
            <a:custGeom>
              <a:avLst/>
              <a:gdLst/>
              <a:ahLst/>
              <a:cxnLst/>
              <a:rect l="l" t="t" r="r" b="b"/>
              <a:pathLst>
                <a:path w="2344420" h="126364">
                  <a:moveTo>
                    <a:pt x="2343864" y="126022"/>
                  </a:moveTo>
                  <a:lnTo>
                    <a:pt x="0" y="126022"/>
                  </a:lnTo>
                  <a:lnTo>
                    <a:pt x="0" y="0"/>
                  </a:lnTo>
                  <a:lnTo>
                    <a:pt x="2343864" y="0"/>
                  </a:lnTo>
                  <a:lnTo>
                    <a:pt x="2343864" y="126022"/>
                  </a:lnTo>
                  <a:close/>
                </a:path>
              </a:pathLst>
            </a:custGeom>
            <a:solidFill>
              <a:srgbClr val="78B0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403874" y="727360"/>
            <a:ext cx="10094788" cy="247946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marR="5080">
              <a:lnSpc>
                <a:spcPts val="6450"/>
              </a:lnSpc>
              <a:spcBef>
                <a:spcPts val="229"/>
              </a:spcBef>
              <a:tabLst>
                <a:tab pos="2680335" algn="l"/>
              </a:tabLst>
            </a:pPr>
            <a:r>
              <a:rPr lang="sk-SK" sz="5400" dirty="0">
                <a:latin typeface="Arial"/>
                <a:cs typeface="Arial"/>
              </a:rPr>
              <a:t>Správa z dopadovej </a:t>
            </a:r>
            <a:r>
              <a:rPr lang="sk-SK" sz="5400" dirty="0" err="1">
                <a:latin typeface="Arial"/>
                <a:cs typeface="Arial"/>
              </a:rPr>
              <a:t>evaluácie</a:t>
            </a:r>
            <a:r>
              <a:rPr lang="sk-SK" sz="5400" dirty="0">
                <a:latin typeface="Arial"/>
                <a:cs typeface="Arial"/>
              </a:rPr>
              <a:t> Národného projektu Kvalita sociálnych služieb</a:t>
            </a:r>
            <a:endParaRPr sz="54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03874" y="3959733"/>
            <a:ext cx="636852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sk-SK" sz="2000" spc="-5" dirty="0">
                <a:solidFill>
                  <a:srgbClr val="FFFFFF"/>
                </a:solidFill>
                <a:latin typeface="Arial MT"/>
                <a:cs typeface="Arial MT"/>
              </a:rPr>
              <a:t>Bohuslav </a:t>
            </a:r>
            <a:r>
              <a:rPr lang="sk-SK" sz="2000" spc="-5" dirty="0" err="1">
                <a:solidFill>
                  <a:srgbClr val="FFFFFF"/>
                </a:solidFill>
                <a:latin typeface="Arial MT"/>
                <a:cs typeface="Arial MT"/>
              </a:rPr>
              <a:t>Kuzyšin</a:t>
            </a:r>
            <a:r>
              <a:rPr lang="sk-SK" sz="2000" spc="-5" dirty="0">
                <a:solidFill>
                  <a:srgbClr val="FFFFFF"/>
                </a:solidFill>
                <a:latin typeface="Arial MT"/>
                <a:cs typeface="Arial MT"/>
              </a:rPr>
              <a:t> Milan </a:t>
            </a:r>
            <a:r>
              <a:rPr lang="sk-SK" sz="2000" spc="-5" dirty="0" err="1">
                <a:solidFill>
                  <a:srgbClr val="FFFFFF"/>
                </a:solidFill>
                <a:latin typeface="Arial MT"/>
                <a:cs typeface="Arial MT"/>
              </a:rPr>
              <a:t>Schavel</a:t>
            </a:r>
            <a:r>
              <a:rPr lang="sk-SK" sz="2000" spc="-5" dirty="0">
                <a:solidFill>
                  <a:srgbClr val="FFFFFF"/>
                </a:solidFill>
                <a:latin typeface="Arial MT"/>
                <a:cs typeface="Arial MT"/>
              </a:rPr>
              <a:t> Anastazij Momot</a:t>
            </a:r>
            <a:endParaRPr sz="20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88" y="0"/>
            <a:ext cx="3368705" cy="336899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95627" y="602093"/>
            <a:ext cx="4610099" cy="165734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391323" y="8932108"/>
            <a:ext cx="5771477" cy="5642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Správa z dopadovej </a:t>
            </a:r>
            <a:r>
              <a:rPr lang="sk-SK" sz="2000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evaluácie</a:t>
            </a: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Národného projektu Kvalita sociálnych služieb</a:t>
            </a:r>
            <a:r>
              <a:rPr lang="sk-SK" sz="1900" spc="-5" dirty="0">
                <a:solidFill>
                  <a:schemeClr val="bg1">
                    <a:lumMod val="65000"/>
                  </a:schemeClr>
                </a:solidFill>
                <a:latin typeface="Arial MT"/>
                <a:cs typeface="Arial MT"/>
              </a:rPr>
              <a:t> </a:t>
            </a:r>
            <a:endParaRPr sz="1900" dirty="0">
              <a:solidFill>
                <a:schemeClr val="bg1">
                  <a:lumMod val="65000"/>
                </a:schemeClr>
              </a:solidFill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91174" y="3125513"/>
            <a:ext cx="7076440" cy="8936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6700"/>
              </a:lnSpc>
              <a:spcBef>
                <a:spcPts val="95"/>
              </a:spcBef>
            </a:pPr>
            <a:r>
              <a:rPr lang="sk-SK" sz="3000" dirty="0">
                <a:solidFill>
                  <a:srgbClr val="626466"/>
                </a:solidFill>
                <a:latin typeface="Arial MT"/>
                <a:cs typeface="Arial MT"/>
              </a:rPr>
              <a:t>Kvantitatívne ukazovatele NP KSS</a:t>
            </a:r>
          </a:p>
          <a:p>
            <a:pPr marL="12700" marR="5080" algn="just">
              <a:lnSpc>
                <a:spcPct val="116700"/>
              </a:lnSpc>
              <a:spcBef>
                <a:spcPts val="95"/>
              </a:spcBef>
            </a:pPr>
            <a:r>
              <a:rPr lang="sk-SK" sz="2000" dirty="0">
                <a:solidFill>
                  <a:srgbClr val="626466"/>
                </a:solidFill>
                <a:latin typeface="Arial MT"/>
                <a:cs typeface="Arial MT"/>
              </a:rPr>
              <a:t>Externí hodnotitelia</a:t>
            </a: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661CA965-341B-BB3E-5AB7-E932F701A1B8}"/>
              </a:ext>
            </a:extLst>
          </p:cNvPr>
          <p:cNvSpPr txBox="1"/>
          <p:nvPr/>
        </p:nvSpPr>
        <p:spPr>
          <a:xfrm>
            <a:off x="9144000" y="1104900"/>
            <a:ext cx="794837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</a:rPr>
              <a:t>Odbornej prípravy sa zúčastnilo </a:t>
            </a:r>
            <a:r>
              <a:rPr lang="sk-SK" sz="2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</a:rPr>
              <a:t>63 externých hodnotiteľov</a:t>
            </a: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</a:rPr>
              <a:t> štandardov kvality sociálnych služieb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</a:rPr>
              <a:t>32 externých hodnotiteľov sa zúčastnilo pilotných hodnotení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</a:rPr>
              <a:t>22 externých hodnotiteľov sa zúčastnilo pilotných a riadnych hodnotení štandardov kvality </a:t>
            </a:r>
          </a:p>
        </p:txBody>
      </p:sp>
      <p:graphicFrame>
        <p:nvGraphicFramePr>
          <p:cNvPr id="9" name="Tabuľka 8">
            <a:extLst>
              <a:ext uri="{FF2B5EF4-FFF2-40B4-BE49-F238E27FC236}">
                <a16:creationId xmlns:a16="http://schemas.microsoft.com/office/drawing/2014/main" id="{20AFCC32-02D9-10FD-B742-B0C359573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186597"/>
              </p:ext>
            </p:extLst>
          </p:nvPr>
        </p:nvGraphicFramePr>
        <p:xfrm>
          <a:off x="9258299" y="4055701"/>
          <a:ext cx="7719774" cy="32997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7491">
                  <a:extLst>
                    <a:ext uri="{9D8B030D-6E8A-4147-A177-3AD203B41FA5}">
                      <a16:colId xmlns:a16="http://schemas.microsoft.com/office/drawing/2014/main" val="1345708690"/>
                    </a:ext>
                  </a:extLst>
                </a:gridCol>
                <a:gridCol w="2506884">
                  <a:extLst>
                    <a:ext uri="{9D8B030D-6E8A-4147-A177-3AD203B41FA5}">
                      <a16:colId xmlns:a16="http://schemas.microsoft.com/office/drawing/2014/main" val="793656359"/>
                    </a:ext>
                  </a:extLst>
                </a:gridCol>
                <a:gridCol w="2475399">
                  <a:extLst>
                    <a:ext uri="{9D8B030D-6E8A-4147-A177-3AD203B41FA5}">
                      <a16:colId xmlns:a16="http://schemas.microsoft.com/office/drawing/2014/main" val="1727885807"/>
                    </a:ext>
                  </a:extLst>
                </a:gridCol>
              </a:tblGrid>
              <a:tr h="349467">
                <a:tc>
                  <a:txBody>
                    <a:bodyPr/>
                    <a:lstStyle/>
                    <a:p>
                      <a:r>
                        <a:rPr lang="sk-SK" sz="1400" dirty="0">
                          <a:effectLst/>
                          <a:latin typeface="Arial MT"/>
                        </a:rPr>
                        <a:t> 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>
                          <a:effectLst/>
                          <a:latin typeface="Arial MT"/>
                        </a:rPr>
                        <a:t>Pilotné hodnotenie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>
                          <a:effectLst/>
                          <a:latin typeface="Arial MT"/>
                        </a:rPr>
                        <a:t>Riadne hodnotenie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8296388"/>
                  </a:ext>
                </a:extLst>
              </a:tr>
              <a:tr h="349467">
                <a:tc>
                  <a:txBody>
                    <a:bodyPr/>
                    <a:lstStyle/>
                    <a:p>
                      <a:r>
                        <a:rPr lang="sk-SK" sz="1400" dirty="0">
                          <a:effectLst/>
                          <a:latin typeface="Arial MT"/>
                        </a:rPr>
                        <a:t>Bratislavský samosprávny kraj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>
                          <a:effectLst/>
                          <a:latin typeface="Arial MT"/>
                        </a:rPr>
                        <a:t>1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>
                          <a:effectLst/>
                          <a:latin typeface="Arial MT"/>
                        </a:rPr>
                        <a:t>2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4010967"/>
                  </a:ext>
                </a:extLst>
              </a:tr>
              <a:tr h="349467">
                <a:tc>
                  <a:txBody>
                    <a:bodyPr/>
                    <a:lstStyle/>
                    <a:p>
                      <a:r>
                        <a:rPr lang="sk-SK" sz="1400" dirty="0">
                          <a:effectLst/>
                          <a:latin typeface="Arial MT"/>
                        </a:rPr>
                        <a:t>Trnavský samosprávny kraj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>
                          <a:effectLst/>
                          <a:latin typeface="Arial MT"/>
                        </a:rPr>
                        <a:t>1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>
                          <a:effectLst/>
                          <a:latin typeface="Arial MT"/>
                        </a:rPr>
                        <a:t>2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3660518"/>
                  </a:ext>
                </a:extLst>
              </a:tr>
              <a:tr h="349467">
                <a:tc>
                  <a:txBody>
                    <a:bodyPr/>
                    <a:lstStyle/>
                    <a:p>
                      <a:r>
                        <a:rPr lang="sk-SK" sz="1400" dirty="0">
                          <a:effectLst/>
                          <a:latin typeface="Arial MT"/>
                        </a:rPr>
                        <a:t>Trenčiansky samosprávny kraj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>
                          <a:effectLst/>
                          <a:latin typeface="Arial MT"/>
                        </a:rPr>
                        <a:t>1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>
                          <a:effectLst/>
                          <a:latin typeface="Arial MT"/>
                        </a:rPr>
                        <a:t>2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2787229"/>
                  </a:ext>
                </a:extLst>
              </a:tr>
              <a:tr h="349467">
                <a:tc>
                  <a:txBody>
                    <a:bodyPr/>
                    <a:lstStyle/>
                    <a:p>
                      <a:r>
                        <a:rPr lang="sk-SK" sz="1400" dirty="0">
                          <a:effectLst/>
                          <a:latin typeface="Arial MT"/>
                        </a:rPr>
                        <a:t>Nitriansky samosprávny kraj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>
                          <a:effectLst/>
                          <a:latin typeface="Arial MT"/>
                        </a:rPr>
                        <a:t>2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>
                          <a:effectLst/>
                          <a:latin typeface="Arial MT"/>
                        </a:rPr>
                        <a:t>1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6665803"/>
                  </a:ext>
                </a:extLst>
              </a:tr>
              <a:tr h="349467">
                <a:tc>
                  <a:txBody>
                    <a:bodyPr/>
                    <a:lstStyle/>
                    <a:p>
                      <a:r>
                        <a:rPr lang="sk-SK" sz="1400" dirty="0">
                          <a:effectLst/>
                          <a:latin typeface="Arial MT"/>
                        </a:rPr>
                        <a:t>Žilinský samosprávny kraj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>
                          <a:effectLst/>
                          <a:latin typeface="Arial MT"/>
                        </a:rPr>
                        <a:t>4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>
                          <a:effectLst/>
                          <a:latin typeface="Arial MT"/>
                        </a:rPr>
                        <a:t>2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9518520"/>
                  </a:ext>
                </a:extLst>
              </a:tr>
              <a:tr h="349467">
                <a:tc>
                  <a:txBody>
                    <a:bodyPr/>
                    <a:lstStyle/>
                    <a:p>
                      <a:r>
                        <a:rPr lang="sk-SK" sz="1400">
                          <a:effectLst/>
                          <a:latin typeface="Arial MT"/>
                        </a:rPr>
                        <a:t>Banskobystrický samosprávny kraj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>
                          <a:effectLst/>
                          <a:latin typeface="Arial MT"/>
                        </a:rPr>
                        <a:t>1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>
                          <a:effectLst/>
                          <a:latin typeface="Arial MT"/>
                        </a:rPr>
                        <a:t>3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7714623"/>
                  </a:ext>
                </a:extLst>
              </a:tr>
              <a:tr h="349467">
                <a:tc>
                  <a:txBody>
                    <a:bodyPr/>
                    <a:lstStyle/>
                    <a:p>
                      <a:r>
                        <a:rPr lang="sk-SK" sz="1400">
                          <a:effectLst/>
                          <a:latin typeface="Arial MT"/>
                        </a:rPr>
                        <a:t>Prešovský samosprávny kraj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>
                          <a:effectLst/>
                          <a:latin typeface="Arial MT"/>
                        </a:rPr>
                        <a:t>2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>
                          <a:effectLst/>
                          <a:latin typeface="Arial MT"/>
                        </a:rPr>
                        <a:t>3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800167"/>
                  </a:ext>
                </a:extLst>
              </a:tr>
              <a:tr h="349467">
                <a:tc>
                  <a:txBody>
                    <a:bodyPr/>
                    <a:lstStyle/>
                    <a:p>
                      <a:r>
                        <a:rPr lang="sk-SK" sz="1400">
                          <a:effectLst/>
                          <a:latin typeface="Arial MT"/>
                        </a:rPr>
                        <a:t>Košický samosprávny kraj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>
                          <a:effectLst/>
                          <a:latin typeface="Arial MT"/>
                        </a:rPr>
                        <a:t>0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>
                          <a:effectLst/>
                          <a:latin typeface="Arial MT"/>
                        </a:rPr>
                        <a:t>2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1221255"/>
                  </a:ext>
                </a:extLst>
              </a:tr>
            </a:tbl>
          </a:graphicData>
        </a:graphic>
      </p:graphicFrame>
      <p:sp>
        <p:nvSpPr>
          <p:cNvPr id="10" name="BlokTextu 9">
            <a:extLst>
              <a:ext uri="{FF2B5EF4-FFF2-40B4-BE49-F238E27FC236}">
                <a16:creationId xmlns:a16="http://schemas.microsoft.com/office/drawing/2014/main" id="{AC56D5B6-6A00-4A64-4404-FC7DF3299528}"/>
              </a:ext>
            </a:extLst>
          </p:cNvPr>
          <p:cNvSpPr txBox="1"/>
          <p:nvPr/>
        </p:nvSpPr>
        <p:spPr>
          <a:xfrm>
            <a:off x="9144000" y="3542102"/>
            <a:ext cx="6400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</a:rPr>
              <a:t>Počet vykonaných hodnotení</a:t>
            </a:r>
          </a:p>
        </p:txBody>
      </p:sp>
    </p:spTree>
    <p:extLst>
      <p:ext uri="{BB962C8B-B14F-4D97-AF65-F5344CB8AC3E}">
        <p14:creationId xmlns:p14="http://schemas.microsoft.com/office/powerpoint/2010/main" val="2029066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88" y="0"/>
            <a:ext cx="3368705" cy="336899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95627" y="602093"/>
            <a:ext cx="4610099" cy="165734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391323" y="8932108"/>
            <a:ext cx="5771477" cy="5642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Správa z dopadovej </a:t>
            </a:r>
            <a:r>
              <a:rPr lang="sk-SK" sz="2000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evaluácie</a:t>
            </a: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Národného projektu Kvalita sociálnych služieb</a:t>
            </a:r>
            <a:r>
              <a:rPr lang="sk-SK" sz="1900" spc="-5" dirty="0">
                <a:solidFill>
                  <a:schemeClr val="bg1">
                    <a:lumMod val="65000"/>
                  </a:schemeClr>
                </a:solidFill>
                <a:latin typeface="Arial MT"/>
                <a:cs typeface="Arial MT"/>
              </a:rPr>
              <a:t> </a:t>
            </a:r>
            <a:endParaRPr sz="1900" dirty="0">
              <a:solidFill>
                <a:schemeClr val="bg1">
                  <a:lumMod val="65000"/>
                </a:schemeClr>
              </a:solidFill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1259" y="3130030"/>
            <a:ext cx="7076440" cy="8936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95"/>
              </a:spcBef>
            </a:pPr>
            <a:r>
              <a:rPr lang="sk-SK" sz="3000" dirty="0">
                <a:solidFill>
                  <a:srgbClr val="626466"/>
                </a:solidFill>
                <a:latin typeface="Arial MT"/>
                <a:cs typeface="Arial MT"/>
              </a:rPr>
              <a:t>Externé hodnotenia štandardov kvality</a:t>
            </a:r>
          </a:p>
          <a:p>
            <a:pPr marL="12700" marR="5080">
              <a:lnSpc>
                <a:spcPct val="116700"/>
              </a:lnSpc>
              <a:spcBef>
                <a:spcPts val="95"/>
              </a:spcBef>
            </a:pPr>
            <a:r>
              <a:rPr lang="sk-SK" sz="2000" dirty="0">
                <a:solidFill>
                  <a:srgbClr val="626466"/>
                </a:solidFill>
                <a:latin typeface="Arial MT"/>
                <a:cs typeface="Arial MT"/>
              </a:rPr>
              <a:t>Kvalitatívna sonda z pohľadu externých hodnotiteľov</a:t>
            </a:r>
            <a:endParaRPr sz="2000" dirty="0">
              <a:latin typeface="Arial MT"/>
              <a:cs typeface="Arial MT"/>
            </a:endParaRP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1835125C-BB6F-5257-FC5B-EBB54AAB84CE}"/>
              </a:ext>
            </a:extLst>
          </p:cNvPr>
          <p:cNvSpPr txBox="1"/>
          <p:nvPr/>
        </p:nvSpPr>
        <p:spPr>
          <a:xfrm>
            <a:off x="7543800" y="602093"/>
            <a:ext cx="10210799" cy="9787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</a:rPr>
              <a:t>Hodnotenie štandardov kvality realizovali hodnotiteľské tímy, ktoré tvorili minimálne traja členovia pre pobytové sociálne služby</a:t>
            </a:r>
          </a:p>
          <a:p>
            <a:pPr algn="just"/>
            <a:r>
              <a:rPr lang="sk-SK" sz="200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sk-SK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Ideálny hodnotiteľský tím sú štyria hodnotitelia, štyria majú čo robiť. Teraz (</a:t>
            </a:r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pozn. účinnosť zákona o sociálnych službách od 1.11.2022</a:t>
            </a:r>
            <a:r>
              <a:rPr lang="sk-SK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)  je tých kritérií viac, je ich 25, predtým ich bolo  21, a  pre štvorčlenný hodnotiaci tím to bolo čo robiť, prelúskať sa dokumentáciou a vyhodnotiť to“  </a:t>
            </a:r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(Excerpt z dát)</a:t>
            </a:r>
          </a:p>
          <a:p>
            <a:pPr algn="just"/>
            <a:endParaRPr lang="sk-SK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 M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Akceptácia externých hodnotiteľov v hodnotiteľskom tíme</a:t>
            </a:r>
          </a:p>
          <a:p>
            <a:pPr algn="just"/>
            <a:r>
              <a:rPr lang="sk-SK" sz="180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„Na príprave sme mali medzi sebou aj interných hodnotiteľov. Mali sme z nich taký pocit, že čo my môžeme vedieť. Nás dosť podceňovali, pozerali, že čo my s tým máme a nepovažovali nás za rovnocenných partnerov. Potom, keď sme išli do priameho výkonu hodnotenia, tak povedali, že vysoko si cenia našu odbornosť z praxe, lebo oni mali úplne inú optiku, takú od stola.“ </a:t>
            </a:r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(Excerpt z dát)</a:t>
            </a:r>
          </a:p>
          <a:p>
            <a:pPr algn="just"/>
            <a:endParaRPr lang="sk-SK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 M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</a:rPr>
              <a:t>Proces hodnotenia je potrebné zamerať na podporu poskytovateľov</a:t>
            </a: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 M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sk-SK" sz="180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„My sme mali vyhodnotenie na mieste s poskytovateľom, to nebolo o tom, že toto ste nedodržali a máte toľko bodov a kašleme na to. Bola to taká konzultácia, že tu máte hodnotenie a tu by ste mali mať  priority, aby ste sa mohli posunúť ďalej.“ </a:t>
            </a:r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(Excerpt z dát)</a:t>
            </a:r>
          </a:p>
          <a:p>
            <a:pPr algn="just"/>
            <a:endParaRPr lang="sk-SK" sz="1800" i="1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ea typeface="Calibri" panose="020F0502020204030204" pitchFamily="34" charset="0"/>
              </a:rPr>
              <a:t>P</a:t>
            </a: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</a:rPr>
              <a:t>roces hodnotenia je determinovaný rolou a nastavením interného hodnotiteľa ako vedúceho tímu</a:t>
            </a:r>
            <a:endParaRPr lang="sk-SK" sz="2000" i="1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sk-SK" sz="180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„Všetci na odbornej príprave sme boli  vedení k tomu, že hodnotenie je podpora poskytovateľov, a fakt záleží od interného hodnotiteľa z ministerstva, ktorý je vedúcim hodnotiteľského tímu, aký to je človek a v akej oblasti pôsobil. Mne sa stalo, že tam došlo k zmene miest (</a:t>
            </a:r>
            <a:r>
              <a:rPr lang="sk-SK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pozn. na MPSVR SR</a:t>
            </a:r>
            <a:r>
              <a:rPr lang="sk-SK" sz="180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) a ten, ktorý predtým nepracoval na hodnotení, ale na inej sekcii, to bral ako kontrolu a zamestnanci poskytovateľa to vnímali ako </a:t>
            </a:r>
            <a:r>
              <a:rPr lang="sk-SK" sz="1800" i="1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buzeráciu</a:t>
            </a:r>
            <a:r>
              <a:rPr lang="sk-SK" sz="180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... my sme boli v odbornej príprave nejak vedení, ale v praxi sme sa stretli s niečím iným, ale ako členovia tímu sme museli rešpektovať to, čo povie vedúci tímu.“ </a:t>
            </a:r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(Excerpt z dát)</a:t>
            </a:r>
          </a:p>
          <a:p>
            <a:pPr algn="just"/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sk-SK" sz="18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sk-SK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 M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72653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88" y="0"/>
            <a:ext cx="3368705" cy="336899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95627" y="602093"/>
            <a:ext cx="4610099" cy="165734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391323" y="8932108"/>
            <a:ext cx="5771477" cy="5642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Správa z dopadovej </a:t>
            </a:r>
            <a:r>
              <a:rPr lang="sk-SK" sz="2000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evaluácie</a:t>
            </a: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Národného projektu Kvalita sociálnych služieb</a:t>
            </a:r>
            <a:r>
              <a:rPr lang="sk-SK" sz="1900" spc="-5" dirty="0">
                <a:solidFill>
                  <a:schemeClr val="bg1">
                    <a:lumMod val="65000"/>
                  </a:schemeClr>
                </a:solidFill>
                <a:latin typeface="Arial MT"/>
                <a:cs typeface="Arial MT"/>
              </a:rPr>
              <a:t> </a:t>
            </a:r>
            <a:endParaRPr sz="1900" dirty="0">
              <a:solidFill>
                <a:schemeClr val="bg1">
                  <a:lumMod val="65000"/>
                </a:schemeClr>
              </a:solidFill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91174" y="3125513"/>
            <a:ext cx="7076440" cy="8608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95"/>
              </a:spcBef>
            </a:pPr>
            <a:r>
              <a:rPr lang="sk-SK" sz="3000" dirty="0">
                <a:solidFill>
                  <a:srgbClr val="626466"/>
                </a:solidFill>
                <a:latin typeface="Arial MT"/>
                <a:cs typeface="Arial MT"/>
              </a:rPr>
              <a:t>Externé hodnotenia štandardov kvality</a:t>
            </a:r>
          </a:p>
          <a:p>
            <a:pPr marL="12700" marR="5080">
              <a:lnSpc>
                <a:spcPct val="116700"/>
              </a:lnSpc>
              <a:spcBef>
                <a:spcPts val="95"/>
              </a:spcBef>
            </a:pPr>
            <a:r>
              <a:rPr lang="sk-SK" dirty="0">
                <a:solidFill>
                  <a:srgbClr val="626466"/>
                </a:solidFill>
                <a:latin typeface="Arial MT"/>
                <a:cs typeface="Arial MT"/>
              </a:rPr>
              <a:t>Optika hodnotených poskytovateľov</a:t>
            </a:r>
            <a:endParaRPr lang="sk-SK" dirty="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01000" y="342900"/>
            <a:ext cx="8572007" cy="174432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5750" lvl="0" indent="-285750" algn="just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770255" algn="l"/>
              </a:tabLst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Dotazník vyplnilo 15 respondentov, ktorí prešli pilotným alebo riadnym hodnotením z celkového počtu 32</a:t>
            </a:r>
          </a:p>
          <a:p>
            <a:pPr marL="285750" lvl="0" indent="-285750" algn="just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770255" algn="l"/>
              </a:tabLst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Získané skóre respondentov  v procese hodnotenia podmienok kvality </a:t>
            </a:r>
            <a:endParaRPr lang="sk-SK" sz="25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7F20F8C0-A2C3-51DC-A57D-B6CE25AF0E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418314"/>
              </p:ext>
            </p:extLst>
          </p:nvPr>
        </p:nvGraphicFramePr>
        <p:xfrm>
          <a:off x="8001000" y="2113636"/>
          <a:ext cx="8724408" cy="10382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3038">
                  <a:extLst>
                    <a:ext uri="{9D8B030D-6E8A-4147-A177-3AD203B41FA5}">
                      <a16:colId xmlns:a16="http://schemas.microsoft.com/office/drawing/2014/main" val="2118328320"/>
                    </a:ext>
                  </a:extLst>
                </a:gridCol>
                <a:gridCol w="1455773">
                  <a:extLst>
                    <a:ext uri="{9D8B030D-6E8A-4147-A177-3AD203B41FA5}">
                      <a16:colId xmlns:a16="http://schemas.microsoft.com/office/drawing/2014/main" val="2696554776"/>
                    </a:ext>
                  </a:extLst>
                </a:gridCol>
                <a:gridCol w="1454636">
                  <a:extLst>
                    <a:ext uri="{9D8B030D-6E8A-4147-A177-3AD203B41FA5}">
                      <a16:colId xmlns:a16="http://schemas.microsoft.com/office/drawing/2014/main" val="845389379"/>
                    </a:ext>
                  </a:extLst>
                </a:gridCol>
                <a:gridCol w="1185301">
                  <a:extLst>
                    <a:ext uri="{9D8B030D-6E8A-4147-A177-3AD203B41FA5}">
                      <a16:colId xmlns:a16="http://schemas.microsoft.com/office/drawing/2014/main" val="2386623732"/>
                    </a:ext>
                  </a:extLst>
                </a:gridCol>
                <a:gridCol w="1264852">
                  <a:extLst>
                    <a:ext uri="{9D8B030D-6E8A-4147-A177-3AD203B41FA5}">
                      <a16:colId xmlns:a16="http://schemas.microsoft.com/office/drawing/2014/main" val="2234098875"/>
                    </a:ext>
                  </a:extLst>
                </a:gridCol>
                <a:gridCol w="2030808">
                  <a:extLst>
                    <a:ext uri="{9D8B030D-6E8A-4147-A177-3AD203B41FA5}">
                      <a16:colId xmlns:a16="http://schemas.microsoft.com/office/drawing/2014/main" val="2494062476"/>
                    </a:ext>
                  </a:extLst>
                </a:gridCol>
              </a:tblGrid>
              <a:tr h="6081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800" dirty="0">
                          <a:effectLst/>
                          <a:latin typeface="Arial MT"/>
                        </a:rPr>
                        <a:t>Priemer</a:t>
                      </a:r>
                      <a:endParaRPr lang="sk-SK" sz="18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800">
                          <a:effectLst/>
                          <a:latin typeface="Arial MT"/>
                        </a:rPr>
                        <a:t>Maximum</a:t>
                      </a:r>
                      <a:endParaRPr lang="sk-SK" sz="18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800" dirty="0">
                          <a:effectLst/>
                          <a:latin typeface="Arial MT"/>
                        </a:rPr>
                        <a:t>Minimum</a:t>
                      </a:r>
                      <a:endParaRPr lang="sk-SK" sz="18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800">
                          <a:effectLst/>
                          <a:latin typeface="Arial MT"/>
                        </a:rPr>
                        <a:t>Q1</a:t>
                      </a:r>
                      <a:endParaRPr lang="sk-SK" sz="18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800">
                          <a:effectLst/>
                          <a:latin typeface="Arial MT"/>
                        </a:rPr>
                        <a:t>Q3</a:t>
                      </a:r>
                      <a:endParaRPr lang="sk-SK" sz="18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800">
                          <a:effectLst/>
                          <a:latin typeface="Arial MT"/>
                        </a:rPr>
                        <a:t>Štandardná odchýlka (σ)</a:t>
                      </a:r>
                      <a:endParaRPr lang="sk-SK" sz="18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3162132"/>
                  </a:ext>
                </a:extLst>
              </a:tr>
              <a:tr h="4301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800" dirty="0">
                          <a:effectLst/>
                          <a:latin typeface="Arial MT"/>
                        </a:rPr>
                        <a:t>119,4</a:t>
                      </a:r>
                      <a:endParaRPr lang="sk-SK" sz="18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800" dirty="0">
                          <a:effectLst/>
                          <a:latin typeface="Arial MT"/>
                        </a:rPr>
                        <a:t>173</a:t>
                      </a:r>
                      <a:endParaRPr lang="sk-SK" sz="18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800" dirty="0">
                          <a:effectLst/>
                          <a:latin typeface="Arial MT"/>
                        </a:rPr>
                        <a:t>52</a:t>
                      </a:r>
                      <a:endParaRPr lang="sk-SK" sz="18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800" dirty="0">
                          <a:effectLst/>
                          <a:latin typeface="Arial MT"/>
                        </a:rPr>
                        <a:t>84</a:t>
                      </a:r>
                      <a:endParaRPr lang="sk-SK" sz="18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800" dirty="0">
                          <a:effectLst/>
                          <a:latin typeface="Arial MT"/>
                        </a:rPr>
                        <a:t>144</a:t>
                      </a:r>
                      <a:endParaRPr lang="sk-SK" sz="18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800" dirty="0">
                          <a:effectLst/>
                          <a:latin typeface="Arial MT"/>
                        </a:rPr>
                        <a:t>34,92</a:t>
                      </a:r>
                      <a:endParaRPr lang="sk-SK" sz="18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9581820"/>
                  </a:ext>
                </a:extLst>
              </a:tr>
            </a:tbl>
          </a:graphicData>
        </a:graphic>
      </p:graphicFrame>
      <p:sp>
        <p:nvSpPr>
          <p:cNvPr id="9" name="BlokTextu 8">
            <a:extLst>
              <a:ext uri="{FF2B5EF4-FFF2-40B4-BE49-F238E27FC236}">
                <a16:creationId xmlns:a16="http://schemas.microsoft.com/office/drawing/2014/main" id="{8C493538-3687-6784-2F89-51F35613F750}"/>
              </a:ext>
            </a:extLst>
          </p:cNvPr>
          <p:cNvSpPr txBox="1"/>
          <p:nvPr/>
        </p:nvSpPr>
        <p:spPr>
          <a:xfrm>
            <a:off x="8001000" y="3368993"/>
            <a:ext cx="893153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Význam implementácie podmienok kvality sociálnych služieb a jej hodnotenia podľa </a:t>
            </a:r>
            <a:r>
              <a:rPr lang="sk-SK" sz="25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respodentov</a:t>
            </a: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(5 – nesúhlasím, 1 – súhlasím)</a:t>
            </a:r>
            <a:endParaRPr lang="sk-SK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</a:endParaRPr>
          </a:p>
        </p:txBody>
      </p:sp>
      <p:graphicFrame>
        <p:nvGraphicFramePr>
          <p:cNvPr id="10" name="Tabuľka 9">
            <a:extLst>
              <a:ext uri="{FF2B5EF4-FFF2-40B4-BE49-F238E27FC236}">
                <a16:creationId xmlns:a16="http://schemas.microsoft.com/office/drawing/2014/main" id="{F80D0AA7-2272-E936-4B54-E3492444EA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421973"/>
              </p:ext>
            </p:extLst>
          </p:nvPr>
        </p:nvGraphicFramePr>
        <p:xfrm>
          <a:off x="8030570" y="4615488"/>
          <a:ext cx="8706212" cy="39670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73224">
                  <a:extLst>
                    <a:ext uri="{9D8B030D-6E8A-4147-A177-3AD203B41FA5}">
                      <a16:colId xmlns:a16="http://schemas.microsoft.com/office/drawing/2014/main" val="2631752722"/>
                    </a:ext>
                  </a:extLst>
                </a:gridCol>
                <a:gridCol w="1832988">
                  <a:extLst>
                    <a:ext uri="{9D8B030D-6E8A-4147-A177-3AD203B41FA5}">
                      <a16:colId xmlns:a16="http://schemas.microsoft.com/office/drawing/2014/main" val="2425869684"/>
                    </a:ext>
                  </a:extLst>
                </a:gridCol>
              </a:tblGrid>
              <a:tr h="4169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800" dirty="0">
                          <a:effectLst/>
                          <a:latin typeface="Arial MT"/>
                        </a:rPr>
                        <a:t>Výrok</a:t>
                      </a:r>
                      <a:endParaRPr lang="sk-SK" sz="18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800">
                          <a:effectLst/>
                          <a:latin typeface="Arial MT"/>
                        </a:rPr>
                        <a:t>Dosiahnuté priemerné skóre</a:t>
                      </a:r>
                      <a:endParaRPr lang="sk-SK" sz="18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42436328"/>
                  </a:ext>
                </a:extLst>
              </a:tr>
              <a:tr h="4169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sk-SK" sz="1800" dirty="0">
                          <a:effectLst/>
                          <a:latin typeface="Arial MT"/>
                        </a:rPr>
                        <a:t>Hodnotenie podmienok kvality je len formalizmus bez reálneho dopadu na kvalitu života prijímateľov.</a:t>
                      </a:r>
                      <a:endParaRPr lang="sk-SK" sz="18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800">
                          <a:effectLst/>
                          <a:latin typeface="Arial MT"/>
                        </a:rPr>
                        <a:t>4</a:t>
                      </a:r>
                      <a:endParaRPr lang="sk-SK" sz="18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80401694"/>
                  </a:ext>
                </a:extLst>
              </a:tr>
              <a:tr h="4169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sk-SK" sz="1800" dirty="0">
                          <a:effectLst/>
                          <a:latin typeface="Arial MT"/>
                        </a:rPr>
                        <a:t>Súčasné hodnotenie podmienok kvality sociálnych služieb reálne poukáže na kvalitu a limity poskytovateľov sociálnych služieb.</a:t>
                      </a:r>
                      <a:endParaRPr lang="sk-SK" sz="18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800">
                          <a:effectLst/>
                          <a:latin typeface="Arial MT"/>
                        </a:rPr>
                        <a:t>2,47</a:t>
                      </a:r>
                      <a:endParaRPr lang="sk-SK" sz="18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93727963"/>
                  </a:ext>
                </a:extLst>
              </a:tr>
              <a:tr h="4169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sk-SK" sz="1800" dirty="0">
                          <a:effectLst/>
                          <a:latin typeface="Arial MT"/>
                        </a:rPr>
                        <a:t>Hodnotenie podmienok kvality má reálny potenciál na podporu sociálneho začlenenia prijímateľov/prijímateliek sociálnej služby.</a:t>
                      </a:r>
                      <a:endParaRPr lang="sk-SK" sz="18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800" dirty="0">
                          <a:effectLst/>
                          <a:latin typeface="Arial MT"/>
                        </a:rPr>
                        <a:t>2,67</a:t>
                      </a:r>
                      <a:endParaRPr lang="sk-SK" sz="18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67742386"/>
                  </a:ext>
                </a:extLst>
              </a:tr>
              <a:tr h="202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sk-SK" sz="1800">
                          <a:effectLst/>
                          <a:latin typeface="Arial MT"/>
                        </a:rPr>
                        <a:t>Systém hodnotenia podmienok kvality sociálnych služieb nie je vhodne nastavený.</a:t>
                      </a:r>
                      <a:endParaRPr lang="sk-SK" sz="18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800" dirty="0">
                          <a:effectLst/>
                          <a:latin typeface="Arial MT"/>
                        </a:rPr>
                        <a:t>1,87</a:t>
                      </a:r>
                      <a:endParaRPr lang="sk-SK" sz="18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61747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281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88" y="0"/>
            <a:ext cx="3368705" cy="336899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95627" y="602093"/>
            <a:ext cx="4610099" cy="165734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391323" y="8932108"/>
            <a:ext cx="5771477" cy="5642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Správa z dopadovej </a:t>
            </a:r>
            <a:r>
              <a:rPr lang="sk-SK" sz="2000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evaluácie</a:t>
            </a: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Národného projektu Kvalita sociálnych služieb</a:t>
            </a:r>
            <a:r>
              <a:rPr lang="sk-SK" sz="1900" spc="-5" dirty="0">
                <a:solidFill>
                  <a:schemeClr val="bg1">
                    <a:lumMod val="65000"/>
                  </a:schemeClr>
                </a:solidFill>
                <a:latin typeface="Arial MT"/>
                <a:cs typeface="Arial MT"/>
              </a:rPr>
              <a:t> </a:t>
            </a:r>
            <a:endParaRPr sz="1900" dirty="0">
              <a:solidFill>
                <a:schemeClr val="bg1">
                  <a:lumMod val="65000"/>
                </a:schemeClr>
              </a:solidFill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91174" y="3125513"/>
            <a:ext cx="7076440" cy="139467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95"/>
              </a:spcBef>
            </a:pPr>
            <a:r>
              <a:rPr lang="sk-SK" sz="3000" dirty="0">
                <a:solidFill>
                  <a:srgbClr val="626466"/>
                </a:solidFill>
                <a:latin typeface="Arial MT"/>
                <a:cs typeface="Arial MT"/>
              </a:rPr>
              <a:t>Externé hodnotenia štandardov kvality</a:t>
            </a:r>
          </a:p>
          <a:p>
            <a:pPr marL="12700" marR="5080">
              <a:lnSpc>
                <a:spcPct val="116700"/>
              </a:lnSpc>
              <a:spcBef>
                <a:spcPts val="95"/>
              </a:spcBef>
            </a:pPr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cs typeface="Arial MT"/>
              </a:rPr>
              <a:t>Optika hodnotených poskytovateľov</a:t>
            </a:r>
          </a:p>
          <a:p>
            <a:pPr marL="12700" marR="5080">
              <a:lnSpc>
                <a:spcPct val="116700"/>
              </a:lnSpc>
              <a:spcBef>
                <a:spcPts val="95"/>
              </a:spcBef>
            </a:pPr>
            <a:endParaRPr lang="sk-SK" sz="3000" dirty="0">
              <a:latin typeface="Arial MT"/>
              <a:cs typeface="Arial MT"/>
            </a:endParaRPr>
          </a:p>
        </p:txBody>
      </p:sp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6DB38383-79C3-2287-EEA1-19CC0B2376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949146"/>
              </p:ext>
            </p:extLst>
          </p:nvPr>
        </p:nvGraphicFramePr>
        <p:xfrm>
          <a:off x="8305800" y="190500"/>
          <a:ext cx="8991600" cy="78777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86632">
                  <a:extLst>
                    <a:ext uri="{9D8B030D-6E8A-4147-A177-3AD203B41FA5}">
                      <a16:colId xmlns:a16="http://schemas.microsoft.com/office/drawing/2014/main" val="107676520"/>
                    </a:ext>
                  </a:extLst>
                </a:gridCol>
                <a:gridCol w="1904968">
                  <a:extLst>
                    <a:ext uri="{9D8B030D-6E8A-4147-A177-3AD203B41FA5}">
                      <a16:colId xmlns:a16="http://schemas.microsoft.com/office/drawing/2014/main" val="3802153298"/>
                    </a:ext>
                  </a:extLst>
                </a:gridCol>
              </a:tblGrid>
              <a:tr h="8312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800" dirty="0">
                          <a:effectLst/>
                        </a:rPr>
                        <a:t>Výrok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600" dirty="0">
                          <a:effectLst/>
                        </a:rPr>
                        <a:t>Dosiahnuté priemerné skóre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54088756"/>
                  </a:ext>
                </a:extLst>
              </a:tr>
              <a:tr h="3646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sk-SK" sz="1600" dirty="0">
                          <a:effectLst/>
                          <a:latin typeface="Arial MT"/>
                        </a:rPr>
                        <a:t>Hodnotiteľský tím vystupoval a správal sa profesionálne.</a:t>
                      </a:r>
                      <a:endParaRPr lang="sk-SK" sz="16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600">
                          <a:effectLst/>
                          <a:latin typeface="Arial MT"/>
                        </a:rPr>
                        <a:t>1,53</a:t>
                      </a:r>
                      <a:endParaRPr lang="sk-SK" sz="16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35319319"/>
                  </a:ext>
                </a:extLst>
              </a:tr>
              <a:tr h="6202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sk-SK" sz="1600" dirty="0">
                          <a:effectLst/>
                          <a:latin typeface="Arial MT"/>
                        </a:rPr>
                        <a:t>Hodnotiteľský tím sa sústredil na podstatné veci (na okolnosti reálne dokumentujúce kvalitu poskytovaných služieb).</a:t>
                      </a:r>
                      <a:endParaRPr lang="sk-SK" sz="16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600" dirty="0">
                          <a:effectLst/>
                          <a:latin typeface="Arial MT"/>
                        </a:rPr>
                        <a:t>2</a:t>
                      </a:r>
                      <a:endParaRPr lang="sk-SK" sz="16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83999939"/>
                  </a:ext>
                </a:extLst>
              </a:tr>
              <a:tr h="6202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sk-SK" sz="1600" dirty="0">
                          <a:effectLst/>
                          <a:latin typeface="Arial MT"/>
                        </a:rPr>
                        <a:t>V hodnotiteľskom tíme nám boli známe jednotlivé roly hodnotiteľov (vedúci tímu, zástupca užívateľských skupín a pod.).</a:t>
                      </a:r>
                      <a:endParaRPr lang="sk-SK" sz="16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600">
                          <a:effectLst/>
                          <a:latin typeface="Arial MT"/>
                        </a:rPr>
                        <a:t>1,26</a:t>
                      </a:r>
                      <a:endParaRPr lang="sk-SK" sz="16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309532569"/>
                  </a:ext>
                </a:extLst>
              </a:tr>
              <a:tr h="6202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sk-SK" sz="1600" dirty="0">
                          <a:effectLst/>
                          <a:latin typeface="Arial MT"/>
                        </a:rPr>
                        <a:t>Kvalita sociálnych služieb nebola posudzovaná len na základe predloženej dokumentácie.</a:t>
                      </a:r>
                      <a:endParaRPr lang="sk-SK" sz="16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600">
                          <a:effectLst/>
                          <a:latin typeface="Arial MT"/>
                        </a:rPr>
                        <a:t>1,73</a:t>
                      </a:r>
                      <a:endParaRPr lang="sk-SK" sz="16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247080506"/>
                  </a:ext>
                </a:extLst>
              </a:tr>
              <a:tr h="6202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sk-SK" sz="1600" dirty="0">
                          <a:effectLst/>
                          <a:latin typeface="Arial MT"/>
                        </a:rPr>
                        <a:t>Hodnotiteľský tím sa odborne vyznal v poskytovaní sociálnych služieb, na ktoré sa zameriava naše zariadenie/sociálna služba.</a:t>
                      </a:r>
                      <a:endParaRPr lang="sk-SK" sz="16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600">
                          <a:effectLst/>
                          <a:latin typeface="Arial MT"/>
                        </a:rPr>
                        <a:t>1,07</a:t>
                      </a:r>
                      <a:endParaRPr lang="sk-SK" sz="16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14688505"/>
                  </a:ext>
                </a:extLst>
              </a:tr>
              <a:tr h="3646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sk-SK" sz="1600" dirty="0">
                          <a:effectLst/>
                          <a:latin typeface="Arial MT"/>
                        </a:rPr>
                        <a:t>Zástupcovia užívateľských skupín boli pri vykonávanom hodnotení prínosom.</a:t>
                      </a:r>
                      <a:endParaRPr lang="sk-SK" sz="16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600">
                          <a:effectLst/>
                          <a:latin typeface="Arial MT"/>
                        </a:rPr>
                        <a:t>2,13</a:t>
                      </a:r>
                      <a:endParaRPr lang="sk-SK" sz="16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23876196"/>
                  </a:ext>
                </a:extLst>
              </a:tr>
              <a:tr h="3646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sk-SK" sz="1600" dirty="0">
                          <a:effectLst/>
                          <a:latin typeface="Arial MT"/>
                        </a:rPr>
                        <a:t>Hodnotiteľský tím s nami komunikoval svoje závery.</a:t>
                      </a:r>
                      <a:endParaRPr lang="sk-SK" sz="16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600">
                          <a:effectLst/>
                          <a:latin typeface="Arial MT"/>
                        </a:rPr>
                        <a:t>1,93</a:t>
                      </a:r>
                      <a:endParaRPr lang="sk-SK" sz="16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9773378"/>
                  </a:ext>
                </a:extLst>
              </a:tr>
              <a:tr h="6202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sk-SK" sz="1600" dirty="0">
                          <a:effectLst/>
                          <a:latin typeface="Arial MT"/>
                        </a:rPr>
                        <a:t>Hodnotenie podmienok kvality sociálnych služieb bolo pre nás prospešnou a príjemnou skúsenosťou.</a:t>
                      </a:r>
                      <a:endParaRPr lang="sk-SK" sz="16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600">
                          <a:effectLst/>
                          <a:latin typeface="Arial MT"/>
                        </a:rPr>
                        <a:t>2,0</a:t>
                      </a:r>
                      <a:endParaRPr lang="sk-SK" sz="16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94872738"/>
                  </a:ext>
                </a:extLst>
              </a:tr>
              <a:tr h="6202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sk-SK" sz="1600" dirty="0">
                          <a:effectLst/>
                          <a:latin typeface="Arial MT"/>
                        </a:rPr>
                        <a:t>Odporúčame, aby sa budúci systém hodnotenia (inšpekcie) kvality zásadným spôsobom nemenil.</a:t>
                      </a:r>
                      <a:endParaRPr lang="sk-SK" sz="16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600">
                          <a:effectLst/>
                          <a:latin typeface="Arial MT"/>
                        </a:rPr>
                        <a:t>3,07</a:t>
                      </a:r>
                      <a:endParaRPr lang="sk-SK" sz="16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715425400"/>
                  </a:ext>
                </a:extLst>
              </a:tr>
              <a:tr h="3646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sk-SK" sz="1600" dirty="0">
                          <a:effectLst/>
                          <a:latin typeface="Arial MT"/>
                        </a:rPr>
                        <a:t>Hodnotiaci tím s nami prerokoval hodnotiacu správu  v dostatočnej miere.</a:t>
                      </a:r>
                      <a:endParaRPr lang="sk-SK" sz="16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600">
                          <a:effectLst/>
                          <a:latin typeface="Arial MT"/>
                        </a:rPr>
                        <a:t>2,73</a:t>
                      </a:r>
                      <a:endParaRPr lang="sk-SK" sz="16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30838806"/>
                  </a:ext>
                </a:extLst>
              </a:tr>
              <a:tr h="6202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sk-SK" sz="1600" dirty="0">
                          <a:effectLst/>
                          <a:latin typeface="Arial MT"/>
                        </a:rPr>
                        <a:t>Prerokovanie hodnotiacej správy bolo pre nás prínosom z hľadiska procesu implementácie podmienok kvality.</a:t>
                      </a:r>
                      <a:endParaRPr lang="sk-SK" sz="16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600">
                          <a:effectLst/>
                          <a:latin typeface="Arial MT"/>
                        </a:rPr>
                        <a:t>2,33</a:t>
                      </a:r>
                      <a:endParaRPr lang="sk-SK" sz="16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85229219"/>
                  </a:ext>
                </a:extLst>
              </a:tr>
              <a:tr h="3646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sk-SK" sz="1600" dirty="0">
                          <a:effectLst/>
                          <a:latin typeface="Arial MT"/>
                        </a:rPr>
                        <a:t>Hodnotiaca správa bola formulovaná zrozumiteľne.</a:t>
                      </a:r>
                      <a:endParaRPr lang="sk-SK" sz="16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600" dirty="0">
                          <a:effectLst/>
                          <a:latin typeface="Arial MT"/>
                        </a:rPr>
                        <a:t>1,4</a:t>
                      </a:r>
                      <a:endParaRPr lang="sk-SK" sz="16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735707496"/>
                  </a:ext>
                </a:extLst>
              </a:tr>
              <a:tr h="3646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sk-SK" sz="1600" dirty="0">
                          <a:effectLst/>
                          <a:latin typeface="Arial MT"/>
                        </a:rPr>
                        <a:t>Stotožňujeme sa so závermi uvedenými v hodnotiacej správe v plnej miere.</a:t>
                      </a:r>
                      <a:endParaRPr lang="sk-SK" sz="16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600" dirty="0">
                          <a:effectLst/>
                          <a:latin typeface="Arial MT"/>
                        </a:rPr>
                        <a:t>2,9</a:t>
                      </a:r>
                      <a:endParaRPr lang="sk-SK" sz="16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14042705"/>
                  </a:ext>
                </a:extLst>
              </a:tr>
            </a:tbl>
          </a:graphicData>
        </a:graphic>
      </p:graphicFrame>
      <p:sp>
        <p:nvSpPr>
          <p:cNvPr id="9" name="BlokTextu 8">
            <a:extLst>
              <a:ext uri="{FF2B5EF4-FFF2-40B4-BE49-F238E27FC236}">
                <a16:creationId xmlns:a16="http://schemas.microsoft.com/office/drawing/2014/main" id="{8386BCF2-B090-42F2-6A57-096781515858}"/>
              </a:ext>
            </a:extLst>
          </p:cNvPr>
          <p:cNvSpPr txBox="1"/>
          <p:nvPr/>
        </p:nvSpPr>
        <p:spPr>
          <a:xfrm>
            <a:off x="8298154" y="7541756"/>
            <a:ext cx="7076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sk-SK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5 – nesúhlasím, 1 – súhlasím</a:t>
            </a:r>
            <a:r>
              <a:rPr lang="sk-SK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sk-SK" sz="1400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3371825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88" y="0"/>
            <a:ext cx="3368705" cy="336899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95627" y="602093"/>
            <a:ext cx="4610099" cy="165734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391323" y="8932108"/>
            <a:ext cx="5771477" cy="5642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Správa z dopadovej </a:t>
            </a:r>
            <a:r>
              <a:rPr lang="sk-SK" sz="2000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evaluácie</a:t>
            </a: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Národného projektu Kvalita sociálnych služieb</a:t>
            </a:r>
            <a:r>
              <a:rPr lang="sk-SK" sz="1900" spc="-5" dirty="0">
                <a:solidFill>
                  <a:schemeClr val="bg1">
                    <a:lumMod val="65000"/>
                  </a:schemeClr>
                </a:solidFill>
                <a:latin typeface="Arial MT"/>
                <a:cs typeface="Arial MT"/>
              </a:rPr>
              <a:t> </a:t>
            </a:r>
            <a:endParaRPr sz="1900" dirty="0">
              <a:solidFill>
                <a:schemeClr val="bg1">
                  <a:lumMod val="65000"/>
                </a:schemeClr>
              </a:solidFill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4560" y="3163881"/>
            <a:ext cx="7076440" cy="19411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6700"/>
              </a:lnSpc>
              <a:spcBef>
                <a:spcPts val="95"/>
              </a:spcBef>
            </a:pPr>
            <a:r>
              <a:rPr lang="sk-SK" sz="3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</a:rPr>
              <a:t>Optika poskytovateľov a zriaďovateľov sociálnych služieb, ktorí sa zúčastnili odbornej prípravy</a:t>
            </a:r>
          </a:p>
          <a:p>
            <a:pPr marL="12700" marR="5080" algn="just">
              <a:lnSpc>
                <a:spcPct val="116700"/>
              </a:lnSpc>
              <a:spcBef>
                <a:spcPts val="95"/>
              </a:spcBef>
            </a:pPr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ea typeface="Calibri" panose="020F0502020204030204" pitchFamily="34" charset="0"/>
                <a:cs typeface="Arial MT"/>
              </a:rPr>
              <a:t>Skúsenosť s implementáciou štandardov kvality</a:t>
            </a:r>
            <a:endParaRPr lang="sk-SK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01000" y="342900"/>
            <a:ext cx="8572007" cy="62222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5750" lvl="0" indent="-285750" algn="just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770255" algn="l"/>
              </a:tabLst>
            </a:pPr>
            <a:r>
              <a:rPr lang="sk-SK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</a:rPr>
              <a:t>200 respondentov – 182 zástupcov poskytovateľov a 18 zástupcov zriaďovateľov sociálnych služieb</a:t>
            </a:r>
            <a:endParaRPr lang="sk-SK" sz="25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81BF871E-82F2-6B29-1294-816DC7391540}"/>
              </a:ext>
            </a:extLst>
          </p:cNvPr>
          <p:cNvSpPr txBox="1"/>
          <p:nvPr/>
        </p:nvSpPr>
        <p:spPr>
          <a:xfrm>
            <a:off x="8147713" y="3642455"/>
            <a:ext cx="8610600" cy="5853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cs typeface="Arial" panose="020B0604020202020204" pitchFamily="34" charset="0"/>
              </a:rPr>
              <a:t>Systémové opatrenia v oblasti základných ľudských práv a slobôd - </a:t>
            </a:r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Vzdelávanie a odborná príprava zamestnancov/-</a:t>
            </a:r>
            <a:r>
              <a:rPr lang="sk-SK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kýň</a:t>
            </a:r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, Tvorba smerníc a implementácia dokumentácie, </a:t>
            </a:r>
            <a:r>
              <a:rPr lang="sk-SK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Participatívny</a:t>
            </a:r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 prístup orientovaný na prijímateľov/-</a:t>
            </a:r>
            <a:r>
              <a:rPr lang="sk-SK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ky</a:t>
            </a:r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, Technické riešenia</a:t>
            </a:r>
          </a:p>
          <a:p>
            <a:pPr algn="just"/>
            <a:r>
              <a:rPr lang="sk-SK" sz="140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„...samozrejme, počas posledných troch rokov sme nabehli na prípravu univerzálnej smernice o ľudských právach, realizujeme pravidelnú osvetu i kontrolu dodržiavania ľudských práv a predchádzania diskriminácie“</a:t>
            </a:r>
          </a:p>
          <a:p>
            <a:pPr algn="just"/>
            <a:r>
              <a:rPr lang="sk-SK" sz="140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„Väčší priestor na vyjadrenie spokojnosti, podpora komunitných stretnutí klientov </a:t>
            </a:r>
            <a:r>
              <a:rPr lang="sk-SK" sz="1400" i="1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SoS</a:t>
            </a:r>
            <a:r>
              <a:rPr lang="sk-SK" sz="140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možnosť určiť dôverníka.“</a:t>
            </a:r>
            <a:endParaRPr lang="sk-SK" sz="1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sk-SK" sz="140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(Excerpty z dát)</a:t>
            </a:r>
          </a:p>
          <a:p>
            <a:pPr algn="just"/>
            <a:endParaRPr lang="sk-SK" sz="1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sk-SK" sz="1400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cs typeface="Arial" panose="020B0604020202020204" pitchFamily="34" charset="0"/>
              </a:rPr>
              <a:t>Systémové opatrenia v oblasti personálnych podmienok - </a:t>
            </a:r>
            <a:r>
              <a:rPr lang="sk-SK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Vzdelávanie a supervízie zamestnancov/-</a:t>
            </a:r>
            <a:r>
              <a:rPr lang="sk-SK" sz="18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kýň</a:t>
            </a:r>
            <a:r>
              <a:rPr lang="sk-SK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, Zvýšenie počtu zamestnancov/-</a:t>
            </a:r>
            <a:r>
              <a:rPr lang="sk-SK" sz="18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kýň</a:t>
            </a:r>
            <a:r>
              <a:rPr lang="sk-SK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, Iné opatrenia v rámci podpory personálnych kapacít</a:t>
            </a:r>
          </a:p>
          <a:p>
            <a:pPr algn="just"/>
            <a:r>
              <a:rPr lang="sk-SK" sz="180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sk-SK" sz="140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Dbáme na neformálnom preškoľovaní zamestnancov – organizujeme stretnutia v DOS opatrovateľov a vymieňame si skúsenosti navzájom“</a:t>
            </a:r>
            <a:endParaRPr lang="sk-SK" sz="1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sk-SK" sz="140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„Staráme sa o adaptáciu nového zamestnanca, zabezpečujeme vzdelávanie zamestnancov v rôznych oblastiach: od komunikácie podľa </a:t>
            </a:r>
            <a:r>
              <a:rPr lang="sk-SK" sz="1400" i="1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Noemi</a:t>
            </a:r>
            <a:r>
              <a:rPr lang="sk-SK" sz="140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400" i="1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Fail</a:t>
            </a:r>
            <a:r>
              <a:rPr lang="sk-SK" sz="140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 až po </a:t>
            </a:r>
            <a:r>
              <a:rPr lang="sk-SK" sz="1400" i="1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psychohygienu</a:t>
            </a:r>
            <a:r>
              <a:rPr lang="sk-SK" sz="140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 opatrovateľského personálu“</a:t>
            </a:r>
          </a:p>
          <a:p>
            <a:pPr algn="just">
              <a:lnSpc>
                <a:spcPct val="115000"/>
              </a:lnSpc>
            </a:pPr>
            <a:r>
              <a:rPr lang="sk-SK" sz="140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(Excerpty z dát)</a:t>
            </a:r>
          </a:p>
          <a:p>
            <a:pPr algn="just">
              <a:lnSpc>
                <a:spcPct val="115000"/>
              </a:lnSpc>
            </a:pPr>
            <a:endParaRPr lang="sk-SK" sz="1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sk-S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sk-SK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sk-SK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</a:endParaRP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82F43518-4CFE-2648-F6DD-7CB7FAD8920C}"/>
              </a:ext>
            </a:extLst>
          </p:cNvPr>
          <p:cNvSpPr txBox="1"/>
          <p:nvPr/>
        </p:nvSpPr>
        <p:spPr>
          <a:xfrm>
            <a:off x="8057903" y="1298673"/>
            <a:ext cx="861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</a:rPr>
              <a:t>Odhad miery pripravenosti na hodnotenie podmienok kvality </a:t>
            </a:r>
            <a:endParaRPr lang="sk-SK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</a:endParaRPr>
          </a:p>
        </p:txBody>
      </p:sp>
      <p:graphicFrame>
        <p:nvGraphicFramePr>
          <p:cNvPr id="9" name="Tabuľka 8">
            <a:extLst>
              <a:ext uri="{FF2B5EF4-FFF2-40B4-BE49-F238E27FC236}">
                <a16:creationId xmlns:a16="http://schemas.microsoft.com/office/drawing/2014/main" id="{2473D0BE-6A3B-FC06-8BFE-1D4DD40E40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248874"/>
              </p:ext>
            </p:extLst>
          </p:nvPr>
        </p:nvGraphicFramePr>
        <p:xfrm>
          <a:off x="8153400" y="1752411"/>
          <a:ext cx="8419607" cy="10140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3250">
                  <a:extLst>
                    <a:ext uri="{9D8B030D-6E8A-4147-A177-3AD203B41FA5}">
                      <a16:colId xmlns:a16="http://schemas.microsoft.com/office/drawing/2014/main" val="1262548366"/>
                    </a:ext>
                  </a:extLst>
                </a:gridCol>
                <a:gridCol w="1190464">
                  <a:extLst>
                    <a:ext uri="{9D8B030D-6E8A-4147-A177-3AD203B41FA5}">
                      <a16:colId xmlns:a16="http://schemas.microsoft.com/office/drawing/2014/main" val="1662020723"/>
                    </a:ext>
                  </a:extLst>
                </a:gridCol>
                <a:gridCol w="1189535">
                  <a:extLst>
                    <a:ext uri="{9D8B030D-6E8A-4147-A177-3AD203B41FA5}">
                      <a16:colId xmlns:a16="http://schemas.microsoft.com/office/drawing/2014/main" val="2482443851"/>
                    </a:ext>
                  </a:extLst>
                </a:gridCol>
                <a:gridCol w="1186749">
                  <a:extLst>
                    <a:ext uri="{9D8B030D-6E8A-4147-A177-3AD203B41FA5}">
                      <a16:colId xmlns:a16="http://schemas.microsoft.com/office/drawing/2014/main" val="4234523468"/>
                    </a:ext>
                  </a:extLst>
                </a:gridCol>
                <a:gridCol w="963885">
                  <a:extLst>
                    <a:ext uri="{9D8B030D-6E8A-4147-A177-3AD203B41FA5}">
                      <a16:colId xmlns:a16="http://schemas.microsoft.com/office/drawing/2014/main" val="3803080344"/>
                    </a:ext>
                  </a:extLst>
                </a:gridCol>
                <a:gridCol w="1034460">
                  <a:extLst>
                    <a:ext uri="{9D8B030D-6E8A-4147-A177-3AD203B41FA5}">
                      <a16:colId xmlns:a16="http://schemas.microsoft.com/office/drawing/2014/main" val="2009273011"/>
                    </a:ext>
                  </a:extLst>
                </a:gridCol>
                <a:gridCol w="1661264">
                  <a:extLst>
                    <a:ext uri="{9D8B030D-6E8A-4147-A177-3AD203B41FA5}">
                      <a16:colId xmlns:a16="http://schemas.microsoft.com/office/drawing/2014/main" val="3784017554"/>
                    </a:ext>
                  </a:extLst>
                </a:gridCol>
              </a:tblGrid>
              <a:tr h="669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Priemer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Maximum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Minimum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Medián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Q1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Q3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Štandardná odchýlka (σ)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0840680"/>
                  </a:ext>
                </a:extLst>
              </a:tr>
              <a:tr h="3445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69,93 %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100 %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10 %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75 %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60 %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80 %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18,05 %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272584"/>
                  </a:ext>
                </a:extLst>
              </a:tr>
            </a:tbl>
          </a:graphicData>
        </a:graphic>
      </p:graphicFrame>
      <p:sp>
        <p:nvSpPr>
          <p:cNvPr id="10" name="BlokTextu 9">
            <a:extLst>
              <a:ext uri="{FF2B5EF4-FFF2-40B4-BE49-F238E27FC236}">
                <a16:creationId xmlns:a16="http://schemas.microsoft.com/office/drawing/2014/main" id="{60200CFA-9522-80C1-644A-92F793ADBABC}"/>
              </a:ext>
            </a:extLst>
          </p:cNvPr>
          <p:cNvSpPr txBox="1"/>
          <p:nvPr/>
        </p:nvSpPr>
        <p:spPr>
          <a:xfrm>
            <a:off x="8153400" y="2754945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sk-SK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árast subjektívneho vnímania pripravenosti poskytovateľov a zriaďovateľov, ktorí absolvovali odbornú prípravu v rámci NP KSS o 5,8 % (v komparácii s priebežnou </a:t>
            </a:r>
            <a:r>
              <a:rPr lang="sk-SK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evaluačnou</a:t>
            </a:r>
            <a:r>
              <a:rPr lang="sk-SK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 správou) </a:t>
            </a:r>
            <a:endParaRPr lang="sk-SK" sz="1400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3438369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88" y="0"/>
            <a:ext cx="3368705" cy="336899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95627" y="602093"/>
            <a:ext cx="4610099" cy="165734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391323" y="8932108"/>
            <a:ext cx="5771477" cy="5642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Správa z dopadovej </a:t>
            </a:r>
            <a:r>
              <a:rPr lang="sk-SK" sz="2000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evaluácie</a:t>
            </a: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Národného projektu Kvalita sociálnych služieb</a:t>
            </a:r>
            <a:r>
              <a:rPr lang="sk-SK" sz="1900" spc="-5" dirty="0">
                <a:solidFill>
                  <a:schemeClr val="bg1">
                    <a:lumMod val="65000"/>
                  </a:schemeClr>
                </a:solidFill>
                <a:latin typeface="Arial MT"/>
                <a:cs typeface="Arial MT"/>
              </a:rPr>
              <a:t> </a:t>
            </a:r>
            <a:endParaRPr sz="1900" dirty="0">
              <a:solidFill>
                <a:schemeClr val="bg1">
                  <a:lumMod val="65000"/>
                </a:schemeClr>
              </a:solidFill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0600" y="3202391"/>
            <a:ext cx="6914626" cy="19411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6700"/>
              </a:lnSpc>
              <a:spcBef>
                <a:spcPts val="95"/>
              </a:spcBef>
            </a:pPr>
            <a:r>
              <a:rPr lang="sk-SK" sz="3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</a:rPr>
              <a:t>Optika poskytovateľov a zriaďovateľov sociálnych služieb, ktorí sa zúčastnili odbornej prípravy</a:t>
            </a:r>
          </a:p>
          <a:p>
            <a:pPr marL="12700" marR="5080">
              <a:lnSpc>
                <a:spcPct val="116700"/>
              </a:lnSpc>
              <a:spcBef>
                <a:spcPts val="95"/>
              </a:spcBef>
            </a:pPr>
            <a:r>
              <a:rPr lang="sk-SK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Hodnotenie odbornej prípravy a metodickej podpory poskytovateľov</a:t>
            </a:r>
            <a:endParaRPr lang="sk-SK" sz="3000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67614" y="393574"/>
            <a:ext cx="8572007" cy="15778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5750" lvl="0" indent="-285750" algn="just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770255" algn="l"/>
              </a:tabLst>
            </a:pPr>
            <a:r>
              <a:rPr lang="sk-SK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75,5 % respondentov sa dozvedelo  o odbornej príprave z kampane realizovanej NP KSS</a:t>
            </a:r>
          </a:p>
          <a:p>
            <a:pPr marL="285750" lvl="0" indent="-285750" algn="just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770255" algn="l"/>
              </a:tabLst>
            </a:pPr>
            <a:endParaRPr lang="sk-SK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770255" algn="l"/>
              </a:tabLst>
            </a:pPr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Všeobecná miera naplnenia očakávaní respondentov od obdobnej prípravy a metodickej podpory</a:t>
            </a:r>
            <a:endParaRPr lang="sk-SK" sz="25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81BF871E-82F2-6B29-1294-816DC7391540}"/>
              </a:ext>
            </a:extLst>
          </p:cNvPr>
          <p:cNvSpPr txBox="1"/>
          <p:nvPr/>
        </p:nvSpPr>
        <p:spPr>
          <a:xfrm>
            <a:off x="8305800" y="2923773"/>
            <a:ext cx="8610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sz="2500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  <a:cs typeface="Arial" panose="020B0604020202020204" pitchFamily="34" charset="0"/>
            </a:endParaRPr>
          </a:p>
          <a:p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cs typeface="Arial" panose="020B0604020202020204" pitchFamily="34" charset="0"/>
              </a:rPr>
              <a:t>Motivačné faktory u </a:t>
            </a:r>
            <a:r>
              <a:rPr lang="sk-SK" sz="25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cs typeface="Arial" panose="020B0604020202020204" pitchFamily="34" charset="0"/>
              </a:rPr>
              <a:t>respodentov</a:t>
            </a:r>
            <a:endParaRPr lang="sk-SK" dirty="0"/>
          </a:p>
        </p:txBody>
      </p:sp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0D10BEBE-5595-D553-BF73-AAB1F099E3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223127"/>
              </p:ext>
            </p:extLst>
          </p:nvPr>
        </p:nvGraphicFramePr>
        <p:xfrm>
          <a:off x="8467614" y="2004902"/>
          <a:ext cx="8624760" cy="8205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7812">
                  <a:extLst>
                    <a:ext uri="{9D8B030D-6E8A-4147-A177-3AD203B41FA5}">
                      <a16:colId xmlns:a16="http://schemas.microsoft.com/office/drawing/2014/main" val="1431718684"/>
                    </a:ext>
                  </a:extLst>
                </a:gridCol>
                <a:gridCol w="1439145">
                  <a:extLst>
                    <a:ext uri="{9D8B030D-6E8A-4147-A177-3AD203B41FA5}">
                      <a16:colId xmlns:a16="http://schemas.microsoft.com/office/drawing/2014/main" val="4101452777"/>
                    </a:ext>
                  </a:extLst>
                </a:gridCol>
                <a:gridCol w="1438022">
                  <a:extLst>
                    <a:ext uri="{9D8B030D-6E8A-4147-A177-3AD203B41FA5}">
                      <a16:colId xmlns:a16="http://schemas.microsoft.com/office/drawing/2014/main" val="1842173503"/>
                    </a:ext>
                  </a:extLst>
                </a:gridCol>
                <a:gridCol w="1171763">
                  <a:extLst>
                    <a:ext uri="{9D8B030D-6E8A-4147-A177-3AD203B41FA5}">
                      <a16:colId xmlns:a16="http://schemas.microsoft.com/office/drawing/2014/main" val="1860442292"/>
                    </a:ext>
                  </a:extLst>
                </a:gridCol>
                <a:gridCol w="1250405">
                  <a:extLst>
                    <a:ext uri="{9D8B030D-6E8A-4147-A177-3AD203B41FA5}">
                      <a16:colId xmlns:a16="http://schemas.microsoft.com/office/drawing/2014/main" val="790827359"/>
                    </a:ext>
                  </a:extLst>
                </a:gridCol>
                <a:gridCol w="2007613">
                  <a:extLst>
                    <a:ext uri="{9D8B030D-6E8A-4147-A177-3AD203B41FA5}">
                      <a16:colId xmlns:a16="http://schemas.microsoft.com/office/drawing/2014/main" val="316969384"/>
                    </a:ext>
                  </a:extLst>
                </a:gridCol>
              </a:tblGrid>
              <a:tr h="4806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Priemer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Maximum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Minimum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Q1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Q3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Štandardná odchýlka (σ)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6467480"/>
                  </a:ext>
                </a:extLst>
              </a:tr>
              <a:tr h="3399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74,55 %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100 %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0 %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60 %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90 %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21,65 %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2923419"/>
                  </a:ext>
                </a:extLst>
              </a:tr>
            </a:tbl>
          </a:graphicData>
        </a:graphic>
      </p:graphicFrame>
      <p:graphicFrame>
        <p:nvGraphicFramePr>
          <p:cNvPr id="9" name="Tabuľka 8">
            <a:extLst>
              <a:ext uri="{FF2B5EF4-FFF2-40B4-BE49-F238E27FC236}">
                <a16:creationId xmlns:a16="http://schemas.microsoft.com/office/drawing/2014/main" id="{8DD3245D-AFB1-39AA-C81D-D15B0A97B5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009713"/>
              </p:ext>
            </p:extLst>
          </p:nvPr>
        </p:nvGraphicFramePr>
        <p:xfrm>
          <a:off x="8382472" y="4085269"/>
          <a:ext cx="8624760" cy="38967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36559">
                  <a:extLst>
                    <a:ext uri="{9D8B030D-6E8A-4147-A177-3AD203B41FA5}">
                      <a16:colId xmlns:a16="http://schemas.microsoft.com/office/drawing/2014/main" val="2355691653"/>
                    </a:ext>
                  </a:extLst>
                </a:gridCol>
                <a:gridCol w="1288201">
                  <a:extLst>
                    <a:ext uri="{9D8B030D-6E8A-4147-A177-3AD203B41FA5}">
                      <a16:colId xmlns:a16="http://schemas.microsoft.com/office/drawing/2014/main" val="4269816302"/>
                    </a:ext>
                  </a:extLst>
                </a:gridCol>
              </a:tblGrid>
              <a:tr h="3637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latin typeface="Arial MT"/>
                        </a:rPr>
                        <a:t>Hodnotený výrok</a:t>
                      </a:r>
                      <a:endParaRPr lang="sk-SK" sz="12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latin typeface="Arial MT"/>
                        </a:rPr>
                        <a:t>Priemerné skóre</a:t>
                      </a:r>
                      <a:endParaRPr lang="sk-SK" sz="12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9661797"/>
                  </a:ext>
                </a:extLst>
              </a:tr>
              <a:tr h="2138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latin typeface="Arial MT"/>
                        </a:rPr>
                        <a:t>Zúčastnili sme sa, pretože chceme pristúpiť k zmenám v poskytovaní sociálnych služieb.</a:t>
                      </a:r>
                      <a:endParaRPr lang="sk-SK" sz="12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latin typeface="Arial MT"/>
                        </a:rPr>
                        <a:t>1,79</a:t>
                      </a:r>
                      <a:endParaRPr lang="sk-SK" sz="12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250893091"/>
                  </a:ext>
                </a:extLst>
              </a:tr>
              <a:tr h="363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latin typeface="Arial MT"/>
                        </a:rPr>
                        <a:t>Zúčastnili sme sa, pretože sme chceli získať podnety pre skvalitnenie poskytovaných sociálnych služieb.</a:t>
                      </a:r>
                      <a:endParaRPr lang="sk-SK" sz="12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latin typeface="Arial MT"/>
                        </a:rPr>
                        <a:t>1,33</a:t>
                      </a:r>
                      <a:endParaRPr lang="sk-SK" sz="12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70772235"/>
                  </a:ext>
                </a:extLst>
              </a:tr>
              <a:tr h="363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latin typeface="Arial MT"/>
                        </a:rPr>
                        <a:t>Zúčastnili sme sa, pretože sme chceli získať informácie o tom, čo nás čaká pri hodnotení podmienok kvality sociálnych služieb.</a:t>
                      </a:r>
                      <a:endParaRPr lang="sk-SK" sz="12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latin typeface="Arial MT"/>
                        </a:rPr>
                        <a:t>1,37</a:t>
                      </a:r>
                      <a:endParaRPr lang="sk-SK" sz="12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44330100"/>
                  </a:ext>
                </a:extLst>
              </a:tr>
              <a:tr h="363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latin typeface="Arial MT"/>
                        </a:rPr>
                        <a:t>Zúčastnili sme sa, pretože sme si chceli vymieňať skúsenosti s inými poskytovateľmi sociálnych služieb.</a:t>
                      </a:r>
                      <a:endParaRPr lang="sk-SK" sz="12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latin typeface="Arial MT"/>
                        </a:rPr>
                        <a:t>1,5</a:t>
                      </a:r>
                      <a:endParaRPr lang="sk-SK" sz="12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70984487"/>
                  </a:ext>
                </a:extLst>
              </a:tr>
              <a:tr h="363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latin typeface="Arial MT"/>
                        </a:rPr>
                        <a:t>Zúčastnili sme sa, pretože sme si chceli vyjasniť svoje neistoty pri poskytovaní sociálnej služby.</a:t>
                      </a:r>
                      <a:endParaRPr lang="sk-SK" sz="12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latin typeface="Arial MT"/>
                        </a:rPr>
                        <a:t>1,64</a:t>
                      </a:r>
                      <a:endParaRPr lang="sk-SK" sz="12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140631329"/>
                  </a:ext>
                </a:extLst>
              </a:tr>
              <a:tr h="363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latin typeface="Arial MT"/>
                        </a:rPr>
                        <a:t>Zúčastnili sme sa, pretože sme chceli mobilizovať odborných zamestnancov k pozitívnej zmene.</a:t>
                      </a:r>
                      <a:endParaRPr lang="sk-SK" sz="12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latin typeface="Arial MT"/>
                        </a:rPr>
                        <a:t>1,75</a:t>
                      </a:r>
                      <a:endParaRPr lang="sk-SK" sz="12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31535435"/>
                  </a:ext>
                </a:extLst>
              </a:tr>
              <a:tr h="363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latin typeface="Arial MT"/>
                        </a:rPr>
                        <a:t>Zúčastnili sme sa, pretože chceme kontinuálne sledovať kvalitu poskytovaných sociálnych služieb.</a:t>
                      </a:r>
                      <a:endParaRPr lang="sk-SK" sz="12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latin typeface="Arial MT"/>
                        </a:rPr>
                        <a:t>1,53</a:t>
                      </a:r>
                      <a:endParaRPr lang="sk-SK" sz="12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82952157"/>
                  </a:ext>
                </a:extLst>
              </a:tr>
              <a:tr h="363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latin typeface="Arial MT"/>
                        </a:rPr>
                        <a:t>Zúčastnili sme sa, pretože implementácia podmienok kvality nám vyplýva z legislatívy, je to naša povinnosť.</a:t>
                      </a:r>
                      <a:endParaRPr lang="sk-SK" sz="12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latin typeface="Arial MT"/>
                        </a:rPr>
                        <a:t>1,6</a:t>
                      </a:r>
                      <a:endParaRPr lang="sk-SK" sz="12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95334215"/>
                  </a:ext>
                </a:extLst>
              </a:tr>
              <a:tr h="2138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latin typeface="Arial MT"/>
                        </a:rPr>
                        <a:t>Zúčastnili sme sa len preto, lebo mi to nariadil môj zamestnávateľ.</a:t>
                      </a:r>
                      <a:endParaRPr lang="sk-SK" sz="12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latin typeface="Arial MT"/>
                        </a:rPr>
                        <a:t>4,33</a:t>
                      </a:r>
                      <a:endParaRPr lang="sk-SK" sz="12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778937768"/>
                  </a:ext>
                </a:extLst>
              </a:tr>
              <a:tr h="363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latin typeface="Arial MT"/>
                        </a:rPr>
                        <a:t>Zúčastnili sme sa, pretože vnímame zodpovednosť za kvalitu nami poskytovaných a zriaďovaných sociálnych služieb</a:t>
                      </a:r>
                      <a:endParaRPr lang="sk-SK" sz="12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latin typeface="Arial MT"/>
                        </a:rPr>
                        <a:t>1,28</a:t>
                      </a:r>
                      <a:endParaRPr lang="sk-SK" sz="12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978733855"/>
                  </a:ext>
                </a:extLst>
              </a:tr>
            </a:tbl>
          </a:graphicData>
        </a:graphic>
      </p:graphicFrame>
      <p:sp>
        <p:nvSpPr>
          <p:cNvPr id="11" name="BlokTextu 10">
            <a:extLst>
              <a:ext uri="{FF2B5EF4-FFF2-40B4-BE49-F238E27FC236}">
                <a16:creationId xmlns:a16="http://schemas.microsoft.com/office/drawing/2014/main" id="{6A3A4D31-5947-9D99-9E9F-12AA84D8DB48}"/>
              </a:ext>
            </a:extLst>
          </p:cNvPr>
          <p:cNvSpPr txBox="1"/>
          <p:nvPr/>
        </p:nvSpPr>
        <p:spPr>
          <a:xfrm>
            <a:off x="8396632" y="7982052"/>
            <a:ext cx="7910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</a:rPr>
              <a:t>(5 - nesúhlasím, 4 - čiastočne nesúhlasím, 3 - ani súhlasím, ani nesúhlasím, 2 - čiastočne súhlasím, 1 - súhlasím)</a:t>
            </a:r>
            <a:endParaRPr lang="sk-SK" sz="1200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20194570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88" y="0"/>
            <a:ext cx="3368705" cy="336899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95627" y="602093"/>
            <a:ext cx="4610099" cy="165734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391323" y="8932108"/>
            <a:ext cx="5771477" cy="5642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Správa z dopadovej </a:t>
            </a:r>
            <a:r>
              <a:rPr lang="sk-SK" sz="2000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evaluácie</a:t>
            </a: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Národného projektu Kvalita sociálnych služieb</a:t>
            </a:r>
            <a:r>
              <a:rPr lang="sk-SK" sz="1900" spc="-5" dirty="0">
                <a:solidFill>
                  <a:schemeClr val="bg1">
                    <a:lumMod val="65000"/>
                  </a:schemeClr>
                </a:solidFill>
                <a:latin typeface="Arial MT"/>
                <a:cs typeface="Arial MT"/>
              </a:rPr>
              <a:t> </a:t>
            </a:r>
            <a:endParaRPr sz="1900" dirty="0">
              <a:solidFill>
                <a:schemeClr val="bg1">
                  <a:lumMod val="65000"/>
                </a:schemeClr>
              </a:solidFill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8841" y="3120801"/>
            <a:ext cx="7076440" cy="247497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6700"/>
              </a:lnSpc>
              <a:spcBef>
                <a:spcPts val="95"/>
              </a:spcBef>
            </a:pPr>
            <a:r>
              <a:rPr lang="sk-SK" sz="3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</a:rPr>
              <a:t>Optika poskytovateľov a zriaďovateľov sociálnych služieb, ktorí sa zúčastnili odbornej prípravy</a:t>
            </a:r>
          </a:p>
          <a:p>
            <a:pPr marL="12700" marR="5080">
              <a:lnSpc>
                <a:spcPct val="116700"/>
              </a:lnSpc>
              <a:spcBef>
                <a:spcPts val="95"/>
              </a:spcBef>
            </a:pPr>
            <a:r>
              <a:rPr lang="sk-SK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Hodnotenie odbornej prípravy a metodickej podpory poskytovateľov</a:t>
            </a:r>
            <a:endParaRPr lang="sk-SK" sz="3000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  <a:cs typeface="Arial MT"/>
            </a:endParaRPr>
          </a:p>
          <a:p>
            <a:pPr marL="12700" marR="5080">
              <a:lnSpc>
                <a:spcPct val="116700"/>
              </a:lnSpc>
              <a:spcBef>
                <a:spcPts val="95"/>
              </a:spcBef>
            </a:pPr>
            <a:endParaRPr lang="sk-SK" sz="3000" dirty="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01000" y="342900"/>
            <a:ext cx="8572007" cy="13018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5750" lvl="0" indent="-285750" algn="just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770255" algn="l"/>
              </a:tabLst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</a:rPr>
              <a:t>Hodnotené parametre odbornej prípravy a metodickej podpory poskytovateľov v komparácii s priebežnou </a:t>
            </a:r>
            <a:r>
              <a:rPr lang="sk-SK" sz="25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</a:rPr>
              <a:t>evaluačnou</a:t>
            </a: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</a:rPr>
              <a:t> správou</a:t>
            </a:r>
            <a:endParaRPr lang="sk-SK" sz="2500" b="1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81BF871E-82F2-6B29-1294-816DC7391540}"/>
              </a:ext>
            </a:extLst>
          </p:cNvPr>
          <p:cNvSpPr txBox="1"/>
          <p:nvPr/>
        </p:nvSpPr>
        <p:spPr>
          <a:xfrm>
            <a:off x="8001000" y="5031129"/>
            <a:ext cx="86106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cs typeface="Arial" panose="020B0604020202020204" pitchFamily="34" charset="0"/>
              </a:rPr>
              <a:t>M</a:t>
            </a:r>
            <a:endParaRPr lang="sk-SK" dirty="0"/>
          </a:p>
        </p:txBody>
      </p:sp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10533251-A596-39AA-4090-C55345502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452546"/>
              </p:ext>
            </p:extLst>
          </p:nvPr>
        </p:nvGraphicFramePr>
        <p:xfrm>
          <a:off x="8001000" y="1684496"/>
          <a:ext cx="8572007" cy="59784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70730">
                  <a:extLst>
                    <a:ext uri="{9D8B030D-6E8A-4147-A177-3AD203B41FA5}">
                      <a16:colId xmlns:a16="http://schemas.microsoft.com/office/drawing/2014/main" val="1002533520"/>
                    </a:ext>
                  </a:extLst>
                </a:gridCol>
                <a:gridCol w="1406337">
                  <a:extLst>
                    <a:ext uri="{9D8B030D-6E8A-4147-A177-3AD203B41FA5}">
                      <a16:colId xmlns:a16="http://schemas.microsoft.com/office/drawing/2014/main" val="2148063623"/>
                    </a:ext>
                  </a:extLst>
                </a:gridCol>
                <a:gridCol w="1194940">
                  <a:extLst>
                    <a:ext uri="{9D8B030D-6E8A-4147-A177-3AD203B41FA5}">
                      <a16:colId xmlns:a16="http://schemas.microsoft.com/office/drawing/2014/main" val="3644134721"/>
                    </a:ext>
                  </a:extLst>
                </a:gridCol>
              </a:tblGrid>
              <a:tr h="9031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Hodnotený parameter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Priemerné skóre Priebežná </a:t>
                      </a:r>
                      <a:r>
                        <a:rPr lang="sk-SK" sz="1400" dirty="0" err="1">
                          <a:effectLst/>
                          <a:latin typeface="Arial MT"/>
                        </a:rPr>
                        <a:t>evaluácia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Priemerné skóre Dopadová evaluácia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796347474"/>
                  </a:ext>
                </a:extLst>
              </a:tr>
              <a:tr h="2615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Ako by ste celkovo zhodnotili absolvovanú aktivitu?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1,97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1,69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96824170"/>
                  </a:ext>
                </a:extLst>
              </a:tr>
              <a:tr h="2615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Využitie získaných vedomostí vo Vašej práci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1,91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1,74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58626396"/>
                  </a:ext>
                </a:extLst>
              </a:tr>
              <a:tr h="2615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Obsahová stránka – vyvážený pomer teórie a praxe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2,13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1,95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19525947"/>
                  </a:ext>
                </a:extLst>
              </a:tr>
              <a:tr h="2615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Obsahová stránka – primeraná dĺžka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2,06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1,91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21152512"/>
                  </a:ext>
                </a:extLst>
              </a:tr>
              <a:tr h="4448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Kvalita materiálov, ktoré ste dostali počas odbornej prípravy (zrozumiteľnosť, adresnosť, využiteľnosť v praxi)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2,24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1,78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48523194"/>
                  </a:ext>
                </a:extLst>
              </a:tr>
              <a:tr h="2615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Zloženie (štruktúra) skupiny podľa druhov sociálnych služieb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2,21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1,93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09902851"/>
                  </a:ext>
                </a:extLst>
              </a:tr>
              <a:tr h="4448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Zloženie skupiny z hľadiska praxe (zamerania, dĺžky praxe, úrovne odborných vedomostí)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2,05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1,86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93973369"/>
                  </a:ext>
                </a:extLst>
              </a:tr>
              <a:tr h="2615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Výkon lektora/</a:t>
                      </a:r>
                      <a:r>
                        <a:rPr lang="sk-SK" sz="1400" dirty="0" err="1">
                          <a:effectLst/>
                          <a:latin typeface="Arial MT"/>
                        </a:rPr>
                        <a:t>ky</a:t>
                      </a:r>
                      <a:r>
                        <a:rPr lang="sk-SK" sz="1400" dirty="0">
                          <a:effectLst/>
                          <a:latin typeface="Arial MT"/>
                        </a:rPr>
                        <a:t> – odbornosť výkladu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1,68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1,04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78801855"/>
                  </a:ext>
                </a:extLst>
              </a:tr>
              <a:tr h="2615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Výkon lektora/ky –zrozumiteľnosť, rétorika, nadväznosť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1,68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1,57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86121373"/>
                  </a:ext>
                </a:extLst>
              </a:tr>
              <a:tr h="2615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Výkon lektora/</a:t>
                      </a:r>
                      <a:r>
                        <a:rPr lang="sk-SK" sz="1400" dirty="0" err="1">
                          <a:effectLst/>
                          <a:latin typeface="Arial MT"/>
                        </a:rPr>
                        <a:t>ky</a:t>
                      </a:r>
                      <a:r>
                        <a:rPr lang="sk-SK" sz="1400" dirty="0">
                          <a:effectLst/>
                          <a:latin typeface="Arial MT"/>
                        </a:rPr>
                        <a:t> – dostatok priestoru na otázky, názory a diskusiu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1,67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1,53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19487761"/>
                  </a:ext>
                </a:extLst>
              </a:tr>
              <a:tr h="4448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Výkon lektora/</a:t>
                      </a:r>
                      <a:r>
                        <a:rPr lang="sk-SK" sz="1400" dirty="0" err="1">
                          <a:effectLst/>
                          <a:latin typeface="Arial MT"/>
                        </a:rPr>
                        <a:t>ky</a:t>
                      </a:r>
                      <a:r>
                        <a:rPr lang="sk-SK" sz="1400" dirty="0">
                          <a:effectLst/>
                          <a:latin typeface="Arial MT"/>
                        </a:rPr>
                        <a:t> – prístup k účastníkom (partnerský prístup, empatia, trpezlivosť)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1,56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1,42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61182283"/>
                  </a:ext>
                </a:extLst>
              </a:tr>
              <a:tr h="2615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Úroveň online formy realizácie odbornej prípravy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1,55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1,62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43766692"/>
                  </a:ext>
                </a:extLst>
              </a:tr>
              <a:tr h="4448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Úroveň </a:t>
                      </a:r>
                      <a:r>
                        <a:rPr lang="sk-SK" sz="1400" dirty="0" err="1">
                          <a:effectLst/>
                          <a:latin typeface="Arial MT"/>
                        </a:rPr>
                        <a:t>protipandemických</a:t>
                      </a:r>
                      <a:r>
                        <a:rPr lang="sk-SK" sz="1400" dirty="0">
                          <a:effectLst/>
                          <a:latin typeface="Arial MT"/>
                        </a:rPr>
                        <a:t> opatrení počas realizácie odbornej prípravy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1,48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1,6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07606987"/>
                  </a:ext>
                </a:extLst>
              </a:tr>
              <a:tr h="2615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Spokojnosť s organizačným zabezpečením aktivity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1,53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1,51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01482749"/>
                  </a:ext>
                </a:extLst>
              </a:tr>
              <a:tr h="2615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Priestory, v ktorých sa konala odborná príprava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1,62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1,65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62199562"/>
                  </a:ext>
                </a:extLst>
              </a:tr>
              <a:tr h="2615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sk-SK" sz="1400">
                          <a:effectLst/>
                          <a:latin typeface="Arial MT"/>
                        </a:rPr>
                        <a:t>Podmienky konania odbornej prípravy – občerstvenie</a:t>
                      </a:r>
                      <a:endParaRPr lang="sk-SK" sz="14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1,64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400" dirty="0">
                          <a:effectLst/>
                          <a:latin typeface="Arial MT"/>
                        </a:rPr>
                        <a:t>1,66</a:t>
                      </a:r>
                      <a:endParaRPr lang="sk-SK" sz="14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67989873"/>
                  </a:ext>
                </a:extLst>
              </a:tr>
            </a:tbl>
          </a:graphicData>
        </a:graphic>
      </p:graphicFrame>
      <p:sp>
        <p:nvSpPr>
          <p:cNvPr id="10" name="BlokTextu 9">
            <a:extLst>
              <a:ext uri="{FF2B5EF4-FFF2-40B4-BE49-F238E27FC236}">
                <a16:creationId xmlns:a16="http://schemas.microsoft.com/office/drawing/2014/main" id="{F76E517A-68CA-2714-22DC-510D8942AAF6}"/>
              </a:ext>
            </a:extLst>
          </p:cNvPr>
          <p:cNvSpPr txBox="1"/>
          <p:nvPr/>
        </p:nvSpPr>
        <p:spPr>
          <a:xfrm>
            <a:off x="8001000" y="7605585"/>
            <a:ext cx="914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</a:rPr>
              <a:t>(5 - najhoršie, 1 - najlepšie) </a:t>
            </a:r>
            <a:endParaRPr lang="sk-SK" sz="1400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3913214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88" y="0"/>
            <a:ext cx="3368705" cy="336899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95627" y="602093"/>
            <a:ext cx="4610099" cy="165734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391323" y="8932108"/>
            <a:ext cx="5771477" cy="5642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Správa z dopadovej </a:t>
            </a:r>
            <a:r>
              <a:rPr lang="sk-SK" sz="2000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evaluácie</a:t>
            </a: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Národného projektu Kvalita sociálnych služieb</a:t>
            </a:r>
            <a:r>
              <a:rPr lang="sk-SK" sz="1900" spc="-5" dirty="0">
                <a:solidFill>
                  <a:schemeClr val="bg1">
                    <a:lumMod val="65000"/>
                  </a:schemeClr>
                </a:solidFill>
                <a:latin typeface="Arial MT"/>
                <a:cs typeface="Arial MT"/>
              </a:rPr>
              <a:t> </a:t>
            </a:r>
            <a:endParaRPr sz="1900" dirty="0">
              <a:solidFill>
                <a:schemeClr val="bg1">
                  <a:lumMod val="65000"/>
                </a:schemeClr>
              </a:solidFill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95627" y="3114054"/>
            <a:ext cx="7076440" cy="15851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6700"/>
              </a:lnSpc>
              <a:spcBef>
                <a:spcPts val="95"/>
              </a:spcBef>
            </a:pPr>
            <a:r>
              <a:rPr lang="sk-SK" sz="3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</a:rPr>
              <a:t>Optika poskytovateľov a zriaďovateľov sociálnych služieb, ktorí sa zúčastnili odbornej prípravy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467614" y="602093"/>
            <a:ext cx="8572007" cy="4170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5750" lvl="0" indent="-285750" algn="just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770255" algn="l"/>
              </a:tabLst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</a:rPr>
              <a:t>Kompletné hodnotenie úrovne odborných seminárov </a:t>
            </a:r>
            <a:endParaRPr lang="sk-SK" sz="2500" b="1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81BF871E-82F2-6B29-1294-816DC7391540}"/>
              </a:ext>
            </a:extLst>
          </p:cNvPr>
          <p:cNvSpPr txBox="1"/>
          <p:nvPr/>
        </p:nvSpPr>
        <p:spPr>
          <a:xfrm>
            <a:off x="8483536" y="4914900"/>
            <a:ext cx="8610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</a:rPr>
              <a:t>Uplatniteľnosť miery poznatkov účastníkov seminára v praxi a kvalita organizácie seminárov </a:t>
            </a:r>
            <a:endParaRPr lang="sk-SK" sz="2500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</a:endParaRPr>
          </a:p>
        </p:txBody>
      </p:sp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F990D3D0-59DC-4D7A-2A85-B333A1B37D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421496"/>
              </p:ext>
            </p:extLst>
          </p:nvPr>
        </p:nvGraphicFramePr>
        <p:xfrm>
          <a:off x="8483536" y="1127237"/>
          <a:ext cx="8966264" cy="26805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2412">
                  <a:extLst>
                    <a:ext uri="{9D8B030D-6E8A-4147-A177-3AD203B41FA5}">
                      <a16:colId xmlns:a16="http://schemas.microsoft.com/office/drawing/2014/main" val="4121137751"/>
                    </a:ext>
                  </a:extLst>
                </a:gridCol>
                <a:gridCol w="935490">
                  <a:extLst>
                    <a:ext uri="{9D8B030D-6E8A-4147-A177-3AD203B41FA5}">
                      <a16:colId xmlns:a16="http://schemas.microsoft.com/office/drawing/2014/main" val="3673935844"/>
                    </a:ext>
                  </a:extLst>
                </a:gridCol>
                <a:gridCol w="984934">
                  <a:extLst>
                    <a:ext uri="{9D8B030D-6E8A-4147-A177-3AD203B41FA5}">
                      <a16:colId xmlns:a16="http://schemas.microsoft.com/office/drawing/2014/main" val="156107954"/>
                    </a:ext>
                  </a:extLst>
                </a:gridCol>
                <a:gridCol w="965156">
                  <a:extLst>
                    <a:ext uri="{9D8B030D-6E8A-4147-A177-3AD203B41FA5}">
                      <a16:colId xmlns:a16="http://schemas.microsoft.com/office/drawing/2014/main" val="2625888125"/>
                    </a:ext>
                  </a:extLst>
                </a:gridCol>
                <a:gridCol w="1267757">
                  <a:extLst>
                    <a:ext uri="{9D8B030D-6E8A-4147-A177-3AD203B41FA5}">
                      <a16:colId xmlns:a16="http://schemas.microsoft.com/office/drawing/2014/main" val="2037348656"/>
                    </a:ext>
                  </a:extLst>
                </a:gridCol>
                <a:gridCol w="929556">
                  <a:extLst>
                    <a:ext uri="{9D8B030D-6E8A-4147-A177-3AD203B41FA5}">
                      <a16:colId xmlns:a16="http://schemas.microsoft.com/office/drawing/2014/main" val="3912100550"/>
                    </a:ext>
                  </a:extLst>
                </a:gridCol>
                <a:gridCol w="981968">
                  <a:extLst>
                    <a:ext uri="{9D8B030D-6E8A-4147-A177-3AD203B41FA5}">
                      <a16:colId xmlns:a16="http://schemas.microsoft.com/office/drawing/2014/main" val="4205335154"/>
                    </a:ext>
                  </a:extLst>
                </a:gridCol>
                <a:gridCol w="1023501">
                  <a:extLst>
                    <a:ext uri="{9D8B030D-6E8A-4147-A177-3AD203B41FA5}">
                      <a16:colId xmlns:a16="http://schemas.microsoft.com/office/drawing/2014/main" val="4148096473"/>
                    </a:ext>
                  </a:extLst>
                </a:gridCol>
                <a:gridCol w="935490">
                  <a:extLst>
                    <a:ext uri="{9D8B030D-6E8A-4147-A177-3AD203B41FA5}">
                      <a16:colId xmlns:a16="http://schemas.microsoft.com/office/drawing/2014/main" val="3812967455"/>
                    </a:ext>
                  </a:extLst>
                </a:gridCol>
              </a:tblGrid>
              <a:tr h="8970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latin typeface="Arial MT"/>
                        </a:rPr>
                        <a:t>Rok</a:t>
                      </a:r>
                      <a:endParaRPr lang="sk-SK" sz="12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latin typeface="Arial MT"/>
                        </a:rPr>
                        <a:t>Vyvážený pomer teórie a praxe</a:t>
                      </a:r>
                      <a:endParaRPr lang="sk-SK" sz="12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latin typeface="Arial MT"/>
                        </a:rPr>
                        <a:t>Primeraná dĺžka vzdelávania</a:t>
                      </a:r>
                      <a:endParaRPr lang="sk-SK" sz="12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latin typeface="Arial MT"/>
                        </a:rPr>
                        <a:t>Odbornosť výkladu</a:t>
                      </a:r>
                      <a:endParaRPr lang="sk-SK" sz="12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latin typeface="Arial MT"/>
                        </a:rPr>
                        <a:t>Forma prednášky (zrozumiteľnosť, rétorika, nadväznosť)</a:t>
                      </a:r>
                      <a:endParaRPr lang="sk-SK" sz="12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latin typeface="Arial MT"/>
                        </a:rPr>
                        <a:t>Dostatok priestoru na otázky, názory a diskusiu</a:t>
                      </a:r>
                      <a:endParaRPr lang="sk-SK" sz="12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latin typeface="Arial MT"/>
                        </a:rPr>
                        <a:t>Prístup k účastníkom (partnerský prístup, empatia, trpezlivosť)</a:t>
                      </a:r>
                      <a:endParaRPr lang="sk-SK" sz="12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latin typeface="Arial MT"/>
                        </a:rPr>
                        <a:t>Ako by ste celkovo zhodnotili absolvovanú vzdelávaciu aktivitu?</a:t>
                      </a:r>
                      <a:endParaRPr lang="sk-SK" sz="12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latin typeface="Arial M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latin typeface="Arial MT"/>
                        </a:rPr>
                        <a:t>Celkový počet odpovedí</a:t>
                      </a:r>
                      <a:endParaRPr lang="sk-SK" sz="12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4198039"/>
                  </a:ext>
                </a:extLst>
              </a:tr>
              <a:tr h="3801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latin typeface="Arial MT"/>
                        </a:rPr>
                        <a:t>2022 spustený 10/2022</a:t>
                      </a:r>
                      <a:endParaRPr lang="sk-SK" sz="12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latin typeface="Arial MT"/>
                        </a:rPr>
                        <a:t>1,60</a:t>
                      </a:r>
                      <a:endParaRPr lang="sk-SK" sz="12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latin typeface="Arial MT"/>
                        </a:rPr>
                        <a:t>1,68</a:t>
                      </a:r>
                      <a:endParaRPr lang="sk-SK" sz="12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latin typeface="Arial MT"/>
                        </a:rPr>
                        <a:t>1,39</a:t>
                      </a:r>
                      <a:endParaRPr lang="sk-SK" sz="12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latin typeface="Arial MT"/>
                        </a:rPr>
                        <a:t>1,42</a:t>
                      </a:r>
                      <a:endParaRPr lang="sk-SK" sz="12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latin typeface="Arial MT"/>
                        </a:rPr>
                        <a:t>1,38</a:t>
                      </a:r>
                      <a:endParaRPr lang="sk-SK" sz="12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latin typeface="Arial MT"/>
                        </a:rPr>
                        <a:t>1,36</a:t>
                      </a:r>
                      <a:endParaRPr lang="sk-SK" sz="12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latin typeface="Arial MT"/>
                        </a:rPr>
                        <a:t>1,43</a:t>
                      </a:r>
                      <a:endParaRPr lang="sk-SK" sz="12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latin typeface="Arial MT"/>
                        </a:rPr>
                        <a:t>102</a:t>
                      </a:r>
                      <a:endParaRPr lang="sk-SK" sz="12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3702751"/>
                  </a:ext>
                </a:extLst>
              </a:tr>
              <a:tr h="3801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latin typeface="Arial MT"/>
                        </a:rPr>
                        <a:t>2023 ukončený 5/2023</a:t>
                      </a:r>
                      <a:endParaRPr lang="sk-SK" sz="12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latin typeface="Arial MT"/>
                        </a:rPr>
                        <a:t>1,70</a:t>
                      </a:r>
                      <a:endParaRPr lang="sk-SK" sz="12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latin typeface="Arial MT"/>
                        </a:rPr>
                        <a:t>1,76</a:t>
                      </a:r>
                      <a:endParaRPr lang="sk-SK" sz="12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latin typeface="Arial MT"/>
                        </a:rPr>
                        <a:t>1,45</a:t>
                      </a:r>
                      <a:endParaRPr lang="sk-SK" sz="12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latin typeface="Arial MT"/>
                        </a:rPr>
                        <a:t>1,51</a:t>
                      </a:r>
                      <a:endParaRPr lang="sk-SK" sz="12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latin typeface="Arial MT"/>
                        </a:rPr>
                        <a:t>1,44</a:t>
                      </a:r>
                      <a:endParaRPr lang="sk-SK" sz="12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latin typeface="Arial MT"/>
                        </a:rPr>
                        <a:t>1,47</a:t>
                      </a:r>
                      <a:endParaRPr lang="sk-SK" sz="12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latin typeface="Arial MT"/>
                        </a:rPr>
                        <a:t>1,37</a:t>
                      </a:r>
                      <a:endParaRPr lang="sk-SK" sz="12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latin typeface="Arial MT"/>
                        </a:rPr>
                        <a:t>189</a:t>
                      </a:r>
                      <a:endParaRPr lang="sk-SK" sz="12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0326966"/>
                  </a:ext>
                </a:extLst>
              </a:tr>
            </a:tbl>
          </a:graphicData>
        </a:graphic>
      </p:graphicFrame>
      <p:sp>
        <p:nvSpPr>
          <p:cNvPr id="10" name="BlokTextu 9">
            <a:extLst>
              <a:ext uri="{FF2B5EF4-FFF2-40B4-BE49-F238E27FC236}">
                <a16:creationId xmlns:a16="http://schemas.microsoft.com/office/drawing/2014/main" id="{21E94CCF-0DF0-4E42-1916-4B67F9225675}"/>
              </a:ext>
            </a:extLst>
          </p:cNvPr>
          <p:cNvSpPr txBox="1"/>
          <p:nvPr/>
        </p:nvSpPr>
        <p:spPr>
          <a:xfrm>
            <a:off x="8483536" y="3838411"/>
            <a:ext cx="914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</a:rPr>
              <a:t>1 najlepší, 5 najhorší, komparácia: meranie IMPLEY a dopadová </a:t>
            </a:r>
            <a:r>
              <a:rPr lang="sk-SK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</a:rPr>
              <a:t>evaluácia</a:t>
            </a:r>
            <a:endParaRPr lang="sk-SK" sz="1400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</a:endParaRPr>
          </a:p>
        </p:txBody>
      </p:sp>
      <p:graphicFrame>
        <p:nvGraphicFramePr>
          <p:cNvPr id="11" name="Tabuľka 10">
            <a:extLst>
              <a:ext uri="{FF2B5EF4-FFF2-40B4-BE49-F238E27FC236}">
                <a16:creationId xmlns:a16="http://schemas.microsoft.com/office/drawing/2014/main" id="{AED60528-8E0C-25A3-2151-2A0E0D7C42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590480"/>
              </p:ext>
            </p:extLst>
          </p:nvPr>
        </p:nvGraphicFramePr>
        <p:xfrm>
          <a:off x="8483536" y="5958126"/>
          <a:ext cx="8982187" cy="137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3565">
                  <a:extLst>
                    <a:ext uri="{9D8B030D-6E8A-4147-A177-3AD203B41FA5}">
                      <a16:colId xmlns:a16="http://schemas.microsoft.com/office/drawing/2014/main" val="3520937743"/>
                    </a:ext>
                  </a:extLst>
                </a:gridCol>
                <a:gridCol w="2008913">
                  <a:extLst>
                    <a:ext uri="{9D8B030D-6E8A-4147-A177-3AD203B41FA5}">
                      <a16:colId xmlns:a16="http://schemas.microsoft.com/office/drawing/2014/main" val="33848637"/>
                    </a:ext>
                  </a:extLst>
                </a:gridCol>
                <a:gridCol w="2009903">
                  <a:extLst>
                    <a:ext uri="{9D8B030D-6E8A-4147-A177-3AD203B41FA5}">
                      <a16:colId xmlns:a16="http://schemas.microsoft.com/office/drawing/2014/main" val="1449093892"/>
                    </a:ext>
                  </a:extLst>
                </a:gridCol>
                <a:gridCol w="2009903">
                  <a:extLst>
                    <a:ext uri="{9D8B030D-6E8A-4147-A177-3AD203B41FA5}">
                      <a16:colId xmlns:a16="http://schemas.microsoft.com/office/drawing/2014/main" val="172284292"/>
                    </a:ext>
                  </a:extLst>
                </a:gridCol>
                <a:gridCol w="2009903">
                  <a:extLst>
                    <a:ext uri="{9D8B030D-6E8A-4147-A177-3AD203B41FA5}">
                      <a16:colId xmlns:a16="http://schemas.microsoft.com/office/drawing/2014/main" val="3363767675"/>
                    </a:ext>
                  </a:extLst>
                </a:gridCol>
              </a:tblGrid>
              <a:tr h="8588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latin typeface="Arial MT"/>
                        </a:rPr>
                        <a:t>Rok</a:t>
                      </a:r>
                      <a:endParaRPr lang="sk-SK" sz="12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latin typeface="Arial MT"/>
                        </a:rPr>
                        <a:t>Považujete vzdelávanie v tejto téme za potrebné/užitočné z hľadiska Vašej práce?</a:t>
                      </a:r>
                      <a:endParaRPr lang="sk-SK" sz="12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latin typeface="Arial MT"/>
                        </a:rPr>
                        <a:t>Budete vedieť získané vedomosti preniesť do výkonu  Vašej práce?</a:t>
                      </a:r>
                      <a:endParaRPr lang="sk-SK" sz="12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latin typeface="Arial MT"/>
                        </a:rPr>
                        <a:t>Spokojnosť s organizačným zabezpečením aktivity  </a:t>
                      </a:r>
                      <a:endParaRPr lang="sk-SK" sz="12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latin typeface="Arial MT"/>
                        </a:rPr>
                        <a:t>Spokojnosť s realizovaním seminára online?</a:t>
                      </a:r>
                      <a:endParaRPr lang="sk-SK" sz="12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4994697"/>
                  </a:ext>
                </a:extLst>
              </a:tr>
              <a:tr h="2563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latin typeface="Arial MT"/>
                        </a:rPr>
                        <a:t>2022</a:t>
                      </a:r>
                      <a:endParaRPr lang="sk-SK" sz="12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latin typeface="Arial MT"/>
                        </a:rPr>
                        <a:t>1,33</a:t>
                      </a:r>
                      <a:endParaRPr lang="sk-SK" sz="12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latin typeface="Arial MT"/>
                        </a:rPr>
                        <a:t>1,55</a:t>
                      </a:r>
                      <a:endParaRPr lang="sk-SK" sz="12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latin typeface="Arial MT"/>
                        </a:rPr>
                        <a:t>1,47</a:t>
                      </a:r>
                      <a:endParaRPr lang="sk-SK" sz="12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latin typeface="Arial MT"/>
                        </a:rPr>
                        <a:t>1,28</a:t>
                      </a:r>
                      <a:endParaRPr lang="sk-SK" sz="12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9741125"/>
                  </a:ext>
                </a:extLst>
              </a:tr>
              <a:tr h="2563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>
                          <a:effectLst/>
                          <a:latin typeface="Arial MT"/>
                        </a:rPr>
                        <a:t>2023 </a:t>
                      </a:r>
                      <a:endParaRPr lang="sk-SK" sz="120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latin typeface="Arial MT"/>
                        </a:rPr>
                        <a:t>1,36</a:t>
                      </a:r>
                      <a:endParaRPr lang="sk-SK" sz="12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latin typeface="Arial MT"/>
                        </a:rPr>
                        <a:t>1,45</a:t>
                      </a:r>
                      <a:endParaRPr lang="sk-SK" sz="12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latin typeface="Arial MT"/>
                        </a:rPr>
                        <a:t>1,40</a:t>
                      </a:r>
                      <a:endParaRPr lang="sk-SK" sz="12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k-SK" sz="1200" dirty="0">
                          <a:effectLst/>
                          <a:latin typeface="Arial MT"/>
                        </a:rPr>
                        <a:t>1,40</a:t>
                      </a:r>
                      <a:endParaRPr lang="sk-SK" sz="1200" dirty="0">
                        <a:effectLst/>
                        <a:latin typeface="Arial M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18073904"/>
                  </a:ext>
                </a:extLst>
              </a:tr>
            </a:tbl>
          </a:graphicData>
        </a:graphic>
      </p:graphicFrame>
      <p:sp>
        <p:nvSpPr>
          <p:cNvPr id="13" name="BlokTextu 12">
            <a:extLst>
              <a:ext uri="{FF2B5EF4-FFF2-40B4-BE49-F238E27FC236}">
                <a16:creationId xmlns:a16="http://schemas.microsoft.com/office/drawing/2014/main" id="{0166C9D3-025C-C07B-8264-0802240D50E3}"/>
              </a:ext>
            </a:extLst>
          </p:cNvPr>
          <p:cNvSpPr txBox="1"/>
          <p:nvPr/>
        </p:nvSpPr>
        <p:spPr>
          <a:xfrm>
            <a:off x="8509694" y="7434723"/>
            <a:ext cx="914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</a:rPr>
              <a:t>1 najlepší, 5 najhorší, komparácia: meranie IMPLEY a dopadová </a:t>
            </a:r>
            <a:r>
              <a:rPr lang="sk-SK" sz="14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</a:rPr>
              <a:t>evaluácia</a:t>
            </a:r>
            <a:endParaRPr lang="sk-SK" sz="1400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4187535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88" y="0"/>
            <a:ext cx="3368705" cy="336899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95627" y="602093"/>
            <a:ext cx="4610099" cy="165734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391323" y="8932108"/>
            <a:ext cx="5771477" cy="5642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Správa z dopadovej </a:t>
            </a:r>
            <a:r>
              <a:rPr lang="sk-SK" sz="2000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evaluácie</a:t>
            </a: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Národného projektu Kvalita sociálnych služieb</a:t>
            </a:r>
            <a:r>
              <a:rPr lang="sk-SK" sz="1900" spc="-5" dirty="0">
                <a:solidFill>
                  <a:schemeClr val="bg1">
                    <a:lumMod val="65000"/>
                  </a:schemeClr>
                </a:solidFill>
                <a:latin typeface="Arial MT"/>
                <a:cs typeface="Arial MT"/>
              </a:rPr>
              <a:t> </a:t>
            </a:r>
            <a:endParaRPr sz="1900" dirty="0">
              <a:solidFill>
                <a:schemeClr val="bg1">
                  <a:lumMod val="65000"/>
                </a:schemeClr>
              </a:solidFill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91174" y="3125513"/>
            <a:ext cx="7076440" cy="19411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95"/>
              </a:spcBef>
            </a:pPr>
            <a:r>
              <a:rPr lang="sk-SK" sz="3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</a:rPr>
              <a:t>Optika poskytovateľov a zriaďovateľov sociálnych služieb, ktorí sa zúčastnili odbornej prípravy</a:t>
            </a:r>
          </a:p>
          <a:p>
            <a:pPr marL="12700" marR="5080">
              <a:lnSpc>
                <a:spcPct val="116700"/>
              </a:lnSpc>
              <a:spcBef>
                <a:spcPts val="95"/>
              </a:spcBef>
            </a:pPr>
            <a:r>
              <a:rPr lang="sk-SK" dirty="0">
                <a:solidFill>
                  <a:srgbClr val="626466"/>
                </a:solidFill>
                <a:latin typeface="Arial MT"/>
                <a:cs typeface="Arial MT"/>
              </a:rPr>
              <a:t>Ďalšie postrehy a odporúčania</a:t>
            </a:r>
            <a:endParaRPr lang="sk-SK" dirty="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01000" y="342900"/>
            <a:ext cx="8572007" cy="7265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5750" indent="-285750" algn="just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770255" algn="l"/>
              </a:tabLst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91 % respondentov uviedlo, že majú záujem o ďalšie vzdelávanie v téme implementácie štandardov kvality sociálnych služieb.</a:t>
            </a: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</a:rPr>
              <a:t> </a:t>
            </a:r>
          </a:p>
          <a:p>
            <a:pPr algn="just">
              <a:lnSpc>
                <a:spcPct val="115000"/>
              </a:lnSpc>
              <a:buClr>
                <a:srgbClr val="000000"/>
              </a:buClr>
              <a:tabLst>
                <a:tab pos="770255" algn="l"/>
              </a:tabLst>
            </a:pPr>
            <a:r>
              <a:rPr lang="sk-SK" sz="2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r>
              <a:rPr lang="sk-SK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Procedurálne a personálne podmienky (10 odpovedí),</a:t>
            </a:r>
          </a:p>
          <a:p>
            <a:pPr marL="1348740" algn="just">
              <a:lnSpc>
                <a:spcPct val="115000"/>
              </a:lnSpc>
            </a:pPr>
            <a:r>
              <a:rPr lang="sk-SK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„Á</a:t>
            </a:r>
            <a:r>
              <a:rPr lang="sk-SK" sz="180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NO, chceme zvyšovať kvalitu poskytovaných služieb. Procedurálne</a:t>
            </a:r>
          </a:p>
          <a:p>
            <a:pPr marL="1348740" algn="just">
              <a:lnSpc>
                <a:spcPct val="115000"/>
              </a:lnSpc>
            </a:pPr>
            <a:r>
              <a:rPr lang="sk-SK" sz="180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Podmienky  a personálne podmienky.</a:t>
            </a:r>
            <a:r>
              <a:rPr lang="sk-SK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“ (Excerpt z dát)</a:t>
            </a:r>
            <a:endParaRPr lang="sk-SK" sz="18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8355" indent="540385" algn="just">
              <a:lnSpc>
                <a:spcPct val="115000"/>
              </a:lnSpc>
            </a:pPr>
            <a:r>
              <a:rPr lang="sk-SK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808355" indent="540385" algn="just">
              <a:lnSpc>
                <a:spcPct val="115000"/>
              </a:lnSpc>
            </a:pPr>
            <a:r>
              <a:rPr lang="sk-SK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Základné ľudské práva (10 odpovedí),    </a:t>
            </a:r>
          </a:p>
          <a:p>
            <a:pPr marL="1348740" algn="just">
              <a:lnSpc>
                <a:spcPct val="115000"/>
              </a:lnSpc>
            </a:pPr>
            <a:r>
              <a:rPr lang="sk-SK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sk-SK" sz="180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Privítala by som školenie zamerané na konkrétne riešenia problémov z praxe, čo sa týka dodržiavania ľudských práv a slobôd v zariadeniach sociálnych služieb.</a:t>
            </a:r>
            <a:r>
              <a:rPr lang="sk-SK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“ (Excerpt z dát)</a:t>
            </a:r>
            <a:endParaRPr lang="sk-SK" sz="18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sk-SK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808355" indent="540385" algn="just">
              <a:lnSpc>
                <a:spcPct val="115000"/>
              </a:lnSpc>
            </a:pPr>
            <a:r>
              <a:rPr lang="sk-SK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Príklady z praxe a výmena skúsenosti (8 odpovedí).</a:t>
            </a:r>
          </a:p>
          <a:p>
            <a:pPr marL="1348740" algn="just">
              <a:lnSpc>
                <a:spcPct val="115000"/>
              </a:lnSpc>
            </a:pPr>
            <a:r>
              <a:rPr lang="sk-SK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sk-SK" sz="180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Konkrétne prípady z praxe – priame vysvetlenie, čo znamená jednotlivý štandard – adresne a presne – popísať k nemu dokumenty a pod.</a:t>
            </a:r>
            <a:r>
              <a:rPr lang="sk-SK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“(Excerpt z dát)</a:t>
            </a:r>
          </a:p>
          <a:p>
            <a:pPr marL="1348740" algn="just">
              <a:lnSpc>
                <a:spcPct val="115000"/>
              </a:lnSpc>
            </a:pPr>
            <a:endParaRPr lang="sk-SK" sz="18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770255" algn="l"/>
              </a:tabLst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71,5 % respondentov by s určitosťou uvítalo možnosti ďalšej metodickej podpory v téme implementácie štandardov kvality do vlastnej praxe</a:t>
            </a:r>
            <a:endParaRPr lang="sk-SK" sz="2500" b="1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8546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88" y="0"/>
            <a:ext cx="3368705" cy="336899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95627" y="602093"/>
            <a:ext cx="4610099" cy="165734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391323" y="8932108"/>
            <a:ext cx="5771477" cy="5642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Správa z dopadovej </a:t>
            </a:r>
            <a:r>
              <a:rPr lang="sk-SK" sz="2000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evaluácie</a:t>
            </a: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Národného projektu Kvalita sociálnych služieb</a:t>
            </a:r>
            <a:r>
              <a:rPr lang="sk-SK" sz="1900" spc="-5" dirty="0">
                <a:solidFill>
                  <a:schemeClr val="bg1">
                    <a:lumMod val="65000"/>
                  </a:schemeClr>
                </a:solidFill>
                <a:latin typeface="Arial MT"/>
                <a:cs typeface="Arial MT"/>
              </a:rPr>
              <a:t> </a:t>
            </a:r>
            <a:endParaRPr sz="1900" dirty="0">
              <a:solidFill>
                <a:schemeClr val="bg1">
                  <a:lumMod val="65000"/>
                </a:schemeClr>
              </a:solidFill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4800" y="3086100"/>
            <a:ext cx="7076440" cy="10449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95"/>
              </a:spcBef>
            </a:pPr>
            <a:r>
              <a:rPr lang="sk-SK" sz="3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</a:rPr>
              <a:t>Sumarizácia</a:t>
            </a:r>
            <a:r>
              <a:rPr lang="sk-SK" sz="3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 </a:t>
            </a:r>
            <a:r>
              <a:rPr lang="sk-SK" sz="3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</a:rPr>
              <a:t>významných skutočnosti a reflexií </a:t>
            </a:r>
            <a:r>
              <a:rPr lang="sk-SK" sz="30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</a:rPr>
              <a:t>evaluačného</a:t>
            </a:r>
            <a:r>
              <a:rPr lang="sk-SK" sz="3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</a:rPr>
              <a:t> tímu</a:t>
            </a:r>
            <a:endParaRPr lang="sk-SK" sz="3000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05600" y="266700"/>
            <a:ext cx="9867407" cy="815511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57200" indent="-4572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</a:rPr>
              <a:t>NP KSS jednoznačne vytvoril </a:t>
            </a:r>
            <a:r>
              <a:rPr lang="sk-SK" sz="2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</a:rPr>
              <a:t>predpoklady pre zavedenie </a:t>
            </a:r>
            <a:r>
              <a:rPr lang="sk-SK" sz="2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</a:rPr>
              <a:t>štandardov kvality sociálnych služieb do praxe, podporil kreovanie odborného tímu aktérov a ich potenciálu smerom k jasne definovaným cieľom NP KSS.</a:t>
            </a:r>
            <a:endParaRPr lang="sk-SK" sz="2200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</a:endParaRPr>
          </a:p>
          <a:p>
            <a:pPr marL="457200" indent="-4572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</a:rPr>
              <a:t>Prínosom bolo </a:t>
            </a:r>
            <a:r>
              <a:rPr lang="sk-SK" sz="2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</a:rPr>
              <a:t>spracovanie metodických podporných materiálov </a:t>
            </a:r>
            <a:r>
              <a:rPr lang="sk-SK" sz="2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</a:rPr>
              <a:t>a odborných publikácií  pre hodnotiteľov a poskytovateľov sociálnych služieb.</a:t>
            </a:r>
          </a:p>
          <a:p>
            <a:pPr marL="457200" indent="-4572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</a:rPr>
              <a:t>NP KSS zabezpečil </a:t>
            </a:r>
            <a:r>
              <a:rPr lang="sk-SK" sz="2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</a:rPr>
              <a:t>mobilizáciu poskytovateľov </a:t>
            </a:r>
            <a:r>
              <a:rPr lang="sk-SK" sz="2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</a:rPr>
              <a:t>k prijatiu podmienok kvality sociálnych služieb.</a:t>
            </a:r>
          </a:p>
          <a:p>
            <a:pPr marL="457200" indent="-4572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</a:rPr>
              <a:t>Aktéri NP KSS sprostredkovali flexibilné zaradenie </a:t>
            </a:r>
            <a:r>
              <a:rPr lang="sk-SK" sz="2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</a:rPr>
              <a:t>implementácie zmien v legislatíve do obsahového rámca vo vzdelávaní poskytovateľov</a:t>
            </a:r>
            <a:r>
              <a:rPr lang="sk-SK" sz="2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</a:rPr>
              <a:t>.</a:t>
            </a:r>
          </a:p>
          <a:p>
            <a:pPr marL="457200" indent="-4572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sk-SK" sz="2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</a:rPr>
              <a:t>NP KSS </a:t>
            </a:r>
            <a:r>
              <a:rPr lang="sk-SK" sz="2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</a:rPr>
              <a:t>obsahom, ako aj diferenciáciou seminárov </a:t>
            </a:r>
            <a:r>
              <a:rPr lang="sk-SK" sz="2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</a:rPr>
              <a:t>reagoval na potreby aplikačnej praxe</a:t>
            </a:r>
            <a:r>
              <a:rPr lang="sk-SK" sz="2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</a:rPr>
              <a:t>, požiadavky poskytovateľov sociálnych služieb, legislatívne zmeny, ako aj na širšie okolnosti súvisiace s kvalitou sociálnych služieb.</a:t>
            </a:r>
          </a:p>
          <a:p>
            <a:pPr marL="457200" indent="-4572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</a:rPr>
              <a:t>Poskytovatelia vyjadrili relatívne jasný postoj, že hodnotenie štandardov kvality </a:t>
            </a:r>
            <a:r>
              <a:rPr lang="sk-SK" sz="2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</a:rPr>
              <a:t>nie je formálnym procesom </a:t>
            </a:r>
            <a:r>
              <a:rPr lang="sk-SK" sz="2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</a:rPr>
              <a:t>a </a:t>
            </a:r>
            <a:r>
              <a:rPr lang="sk-SK" sz="2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</a:rPr>
              <a:t>má reálny dopad na kvalitu života prijímateľov</a:t>
            </a:r>
            <a:r>
              <a:rPr lang="sk-SK" sz="2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</a:rPr>
              <a:t>.</a:t>
            </a:r>
          </a:p>
          <a:p>
            <a:pPr marL="457200" indent="-4572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</a:rPr>
              <a:t>Podnetný pre skvalitnenie implementácie štandardov kvality je aj </a:t>
            </a:r>
            <a:r>
              <a:rPr lang="sk-SK" sz="2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</a:rPr>
              <a:t>záujem respondentov</a:t>
            </a:r>
            <a:r>
              <a:rPr lang="sk-SK" sz="2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</a:rPr>
              <a:t> (až 91 %) </a:t>
            </a:r>
            <a:r>
              <a:rPr lang="sk-SK" sz="2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</a:rPr>
              <a:t>ďalej sa vzdelávať</a:t>
            </a:r>
            <a:r>
              <a:rPr lang="sk-SK" sz="2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</a:rPr>
              <a:t>, pričom preferovaným záujmom je najmä oblasť ľudských práv a slobôd a procedurálnych podmienok predovšetkým prostredníctvom príkladov dobrej praxe. </a:t>
            </a:r>
          </a:p>
        </p:txBody>
      </p:sp>
    </p:spTree>
    <p:extLst>
      <p:ext uri="{BB962C8B-B14F-4D97-AF65-F5344CB8AC3E}">
        <p14:creationId xmlns:p14="http://schemas.microsoft.com/office/powerpoint/2010/main" val="1165922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88" y="0"/>
            <a:ext cx="3368705" cy="336899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95627" y="602093"/>
            <a:ext cx="4610099" cy="165734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391323" y="8932108"/>
            <a:ext cx="5771477" cy="5642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Správa z dopadovej </a:t>
            </a:r>
            <a:r>
              <a:rPr lang="sk-SK" sz="2000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evaluácie</a:t>
            </a: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Národného projektu Kvalita sociálnych služieb</a:t>
            </a:r>
            <a:r>
              <a:rPr lang="sk-SK" sz="1900" spc="-5" dirty="0">
                <a:solidFill>
                  <a:schemeClr val="bg1">
                    <a:lumMod val="65000"/>
                  </a:schemeClr>
                </a:solidFill>
                <a:latin typeface="Arial MT"/>
                <a:cs typeface="Arial MT"/>
              </a:rPr>
              <a:t> </a:t>
            </a:r>
            <a:endParaRPr sz="1900" dirty="0">
              <a:solidFill>
                <a:schemeClr val="bg1">
                  <a:lumMod val="65000"/>
                </a:schemeClr>
              </a:solidFill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91174" y="3125513"/>
            <a:ext cx="7076440" cy="50481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95"/>
              </a:spcBef>
            </a:pPr>
            <a:r>
              <a:rPr lang="sk-SK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cs typeface="Arial MT"/>
              </a:rPr>
              <a:t>Východiská dopadovej </a:t>
            </a:r>
            <a:r>
              <a:rPr lang="sk-SK" sz="3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cs typeface="Arial MT"/>
              </a:rPr>
              <a:t>evaluácie</a:t>
            </a:r>
            <a:endParaRPr sz="3000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  <a:cs typeface="Arial MT"/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73D3C5F9-C280-82B2-FE25-55FCB2117F13}"/>
              </a:ext>
            </a:extLst>
          </p:cNvPr>
          <p:cNvSpPr txBox="1"/>
          <p:nvPr/>
        </p:nvSpPr>
        <p:spPr>
          <a:xfrm>
            <a:off x="7391400" y="876300"/>
            <a:ext cx="9505426" cy="713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Žiadosť o NFP</a:t>
            </a:r>
            <a:endParaRPr lang="sk-SK" sz="2500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Oznámenie o vykonaní menej významnej zmeny v rámci národného projektu Kvalita sociálnych služieb a súvisiaca dokumentácia</a:t>
            </a:r>
            <a:endParaRPr lang="sk-SK" sz="2500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Výsledky dotazníka k nastaveniu dopadovej </a:t>
            </a:r>
            <a:r>
              <a:rPr lang="sk-SK" sz="25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evaluácie</a:t>
            </a: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 národného projektu Kvalita sociálnych služieb (nultý dotazník)</a:t>
            </a:r>
            <a:endParaRPr lang="sk-SK" sz="25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Príloha č. II Zákona č. 448/2008 o sociálnych službách v znení neskorších predpisov</a:t>
            </a:r>
            <a:endParaRPr lang="sk-SK" sz="2500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Zákon č. 345/2022 Z. z. o inšpekcii v sociálnych veciach a o zmene a doplnení niektorých zákonov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Návrh rámcového zadania priebežnej </a:t>
            </a:r>
            <a:r>
              <a:rPr lang="sk-SK" sz="25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evaluácie</a:t>
            </a: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 NP KSS </a:t>
            </a:r>
            <a:endParaRPr lang="sk-SK" sz="2500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Správa z priebežnej </a:t>
            </a:r>
            <a:r>
              <a:rPr lang="sk-SK" sz="25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evaluácie</a:t>
            </a: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 Národného projektu Kvalita sociálnych služieb</a:t>
            </a:r>
            <a:endParaRPr lang="sk-SK" sz="2500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sk-SK" sz="25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Social</a:t>
            </a: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5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Experimentation</a:t>
            </a: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sk-SK" sz="25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methodological</a:t>
            </a: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5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guide</a:t>
            </a: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5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5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policy</a:t>
            </a: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5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makers</a:t>
            </a:r>
            <a:endParaRPr lang="sk-SK" sz="2500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</a:rPr>
              <a:t>Vlastný viacúrovňový výskum</a:t>
            </a:r>
            <a:endParaRPr lang="sk-SK" sz="2500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40155078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88" y="0"/>
            <a:ext cx="3368705" cy="336899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95627" y="602093"/>
            <a:ext cx="4610099" cy="165734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391323" y="8932108"/>
            <a:ext cx="5771477" cy="5642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Správa z dopadovej </a:t>
            </a:r>
            <a:r>
              <a:rPr lang="sk-SK" sz="2000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evaluácie</a:t>
            </a: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Národného projektu Kvalita sociálnych služieb</a:t>
            </a:r>
            <a:r>
              <a:rPr lang="sk-SK" sz="1900" spc="-5" dirty="0">
                <a:solidFill>
                  <a:schemeClr val="bg1">
                    <a:lumMod val="65000"/>
                  </a:schemeClr>
                </a:solidFill>
                <a:latin typeface="Arial MT"/>
                <a:cs typeface="Arial MT"/>
              </a:rPr>
              <a:t> </a:t>
            </a:r>
            <a:endParaRPr sz="1900" dirty="0">
              <a:solidFill>
                <a:schemeClr val="bg1">
                  <a:lumMod val="65000"/>
                </a:schemeClr>
              </a:solidFill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91174" y="3125512"/>
            <a:ext cx="8362426" cy="80047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95"/>
              </a:spcBef>
            </a:pPr>
            <a:r>
              <a:rPr lang="sk-SK" sz="4800" dirty="0">
                <a:solidFill>
                  <a:srgbClr val="626466"/>
                </a:solidFill>
                <a:latin typeface="Arial MT"/>
                <a:cs typeface="Arial MT"/>
              </a:rPr>
              <a:t>Ďakujeme za pozornosť</a:t>
            </a:r>
            <a:endParaRPr lang="sk-SK" sz="4800" dirty="0">
              <a:latin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693654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88" y="0"/>
            <a:ext cx="3368705" cy="336899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95627" y="602093"/>
            <a:ext cx="4610099" cy="165734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391323" y="8932108"/>
            <a:ext cx="5771477" cy="5642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Správa z dopadovej </a:t>
            </a:r>
            <a:r>
              <a:rPr lang="sk-SK" sz="2000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evaluácie</a:t>
            </a: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Národného projektu Kvalita sociálnych služieb</a:t>
            </a:r>
            <a:r>
              <a:rPr lang="sk-SK" sz="1900" spc="-5" dirty="0">
                <a:solidFill>
                  <a:schemeClr val="bg1">
                    <a:lumMod val="65000"/>
                  </a:schemeClr>
                </a:solidFill>
                <a:latin typeface="Arial MT"/>
                <a:cs typeface="Arial MT"/>
              </a:rPr>
              <a:t> </a:t>
            </a:r>
            <a:endParaRPr sz="1900" dirty="0">
              <a:solidFill>
                <a:schemeClr val="bg1">
                  <a:lumMod val="65000"/>
                </a:schemeClr>
              </a:solidFill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91174" y="3125513"/>
            <a:ext cx="7076440" cy="50481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95"/>
              </a:spcBef>
            </a:pPr>
            <a:r>
              <a:rPr lang="sk-SK" sz="3000" dirty="0">
                <a:solidFill>
                  <a:srgbClr val="626466"/>
                </a:solidFill>
                <a:latin typeface="Arial MT"/>
                <a:cs typeface="Arial MT"/>
              </a:rPr>
              <a:t>Hlavné ciele dopadovej </a:t>
            </a:r>
            <a:r>
              <a:rPr lang="sk-SK" sz="3000" dirty="0" err="1">
                <a:solidFill>
                  <a:srgbClr val="626466"/>
                </a:solidFill>
                <a:latin typeface="Arial MT"/>
                <a:cs typeface="Arial MT"/>
              </a:rPr>
              <a:t>evaluácie</a:t>
            </a:r>
            <a:endParaRPr lang="sk-SK" sz="3000" dirty="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01000" y="632232"/>
            <a:ext cx="8572007" cy="793832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5750" lvl="0" indent="-285750" algn="just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770255" algn="l"/>
              </a:tabLst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 (Základný text)"/>
              </a:rPr>
              <a:t>Hodnotenie relevantných a merateľných kvantitatívnych ukazovateľov NP KSS</a:t>
            </a:r>
            <a:endParaRPr lang="sk-SK" sz="2500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770255" algn="l"/>
              </a:tabLst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 (Základný text)"/>
              </a:rPr>
              <a:t>Analýza dopadov prípravy a metodickej podpory poskytovateľov a zriaďovateľov sociálnych služieb</a:t>
            </a:r>
            <a:endParaRPr lang="sk-SK" sz="2500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770255" algn="l"/>
              </a:tabLst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 (Základný text)"/>
              </a:rPr>
              <a:t>Analýza výsledkov a dopadov prípravy a metodickej podpory</a:t>
            </a:r>
          </a:p>
          <a:p>
            <a:pPr lvl="0" algn="just">
              <a:lnSpc>
                <a:spcPct val="115000"/>
              </a:lnSpc>
              <a:buClr>
                <a:srgbClr val="000000"/>
              </a:buClr>
              <a:tabLst>
                <a:tab pos="770255" algn="l"/>
              </a:tabLst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 (Základný text)"/>
              </a:rPr>
              <a:t>    poskytovateľov a hodnotiteľov s presahom do výkonu</a:t>
            </a:r>
          </a:p>
          <a:p>
            <a:pPr lvl="0" algn="just">
              <a:lnSpc>
                <a:spcPct val="115000"/>
              </a:lnSpc>
              <a:buClr>
                <a:srgbClr val="000000"/>
              </a:buClr>
              <a:tabLst>
                <a:tab pos="770255" algn="l"/>
              </a:tabLst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ea typeface="Calibri" panose="020F0502020204030204" pitchFamily="34" charset="0"/>
                <a:cs typeface="Calibri (Základný text)"/>
              </a:rPr>
              <a:t>    </a:t>
            </a: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 (Základný text)"/>
              </a:rPr>
              <a:t>hodnotenia podmienok kvality sociálnych služieb</a:t>
            </a:r>
            <a:endParaRPr lang="sk-SK" sz="2500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770255" algn="l"/>
              </a:tabLst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 (Základný text)"/>
              </a:rPr>
              <a:t>Hodnotenie dopadu legislatívnych zmien počas implementácie projektu  </a:t>
            </a:r>
            <a:endParaRPr lang="sk-SK" sz="2500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770255" algn="l"/>
              </a:tabLst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 (Základný text)"/>
              </a:rPr>
              <a:t>Hodnotenie dopadu NP KSS na zmeny a revízie metodík s presahom na metodické podkladové materiály implementácie štandardov kvality pre poskytovateľov a zriaďovateľov sociálnych služieb zamerané na reflexiu druhových špecifík v procese hodnotenia podmienok kvality</a:t>
            </a:r>
            <a:endParaRPr lang="sk-SK" sz="2500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770255" algn="l"/>
              </a:tabLst>
            </a:pPr>
            <a:r>
              <a:rPr lang="sk-SK" sz="2500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 (Základný text)"/>
              </a:rPr>
              <a:t>Evaluácia</a:t>
            </a: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 (Základný text)"/>
              </a:rPr>
              <a:t> (nepriama) dopadu NP KSS na prijímateľov sociálnych služieb</a:t>
            </a:r>
            <a:endParaRPr lang="sk-SK" sz="25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178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88" y="0"/>
            <a:ext cx="3368705" cy="336899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95627" y="602093"/>
            <a:ext cx="4610099" cy="165734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391323" y="8932108"/>
            <a:ext cx="5771477" cy="5642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Správa z dopadovej </a:t>
            </a:r>
            <a:r>
              <a:rPr lang="sk-SK" sz="2000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evaluácie</a:t>
            </a: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Národného projektu Kvalita sociálnych služieb</a:t>
            </a:r>
            <a:r>
              <a:rPr lang="sk-SK" sz="1900" spc="-5" dirty="0">
                <a:solidFill>
                  <a:schemeClr val="bg1">
                    <a:lumMod val="65000"/>
                  </a:schemeClr>
                </a:solidFill>
                <a:latin typeface="Arial MT"/>
                <a:cs typeface="Arial MT"/>
              </a:rPr>
              <a:t> </a:t>
            </a:r>
            <a:endParaRPr sz="1900" dirty="0">
              <a:solidFill>
                <a:schemeClr val="bg1">
                  <a:lumMod val="65000"/>
                </a:schemeClr>
              </a:solidFill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91174" y="3125513"/>
            <a:ext cx="7076440" cy="50481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95"/>
              </a:spcBef>
            </a:pPr>
            <a:r>
              <a:rPr lang="sk-SK" sz="3000" dirty="0">
                <a:solidFill>
                  <a:srgbClr val="626466"/>
                </a:solidFill>
                <a:latin typeface="Arial MT"/>
                <a:cs typeface="Arial MT"/>
              </a:rPr>
              <a:t>Kľúčoví aktéri dopadovej </a:t>
            </a:r>
            <a:r>
              <a:rPr lang="sk-SK" sz="3000" dirty="0" err="1">
                <a:solidFill>
                  <a:srgbClr val="626466"/>
                </a:solidFill>
                <a:latin typeface="Arial MT"/>
                <a:cs typeface="Arial MT"/>
              </a:rPr>
              <a:t>evaluácie</a:t>
            </a:r>
            <a:endParaRPr sz="3000" dirty="0">
              <a:latin typeface="Arial MT"/>
              <a:cs typeface="Arial MT"/>
            </a:endParaRPr>
          </a:p>
        </p:txBody>
      </p:sp>
      <p:pic>
        <p:nvPicPr>
          <p:cNvPr id="4" name="Obrázok 3" descr="Obrázok, na ktorom je diagram&#10;&#10;Automaticky generovaný popis">
            <a:extLst>
              <a:ext uri="{FF2B5EF4-FFF2-40B4-BE49-F238E27FC236}">
                <a16:creationId xmlns:a16="http://schemas.microsoft.com/office/drawing/2014/main" id="{9B0A131E-C3C2-0DF8-0F09-0C03EAA675A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7614" y="387728"/>
            <a:ext cx="6880195" cy="693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781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88" y="0"/>
            <a:ext cx="3368705" cy="336899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95627" y="602093"/>
            <a:ext cx="4610099" cy="165734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391323" y="8932108"/>
            <a:ext cx="5771477" cy="5642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Správa z dopadovej </a:t>
            </a:r>
            <a:r>
              <a:rPr lang="sk-SK" sz="2000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evaluácie</a:t>
            </a: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Národného projektu Kvalita sociálnych služieb</a:t>
            </a:r>
            <a:r>
              <a:rPr lang="sk-SK" sz="1900" spc="-5" dirty="0">
                <a:solidFill>
                  <a:schemeClr val="bg1">
                    <a:lumMod val="65000"/>
                  </a:schemeClr>
                </a:solidFill>
                <a:latin typeface="Arial MT"/>
                <a:cs typeface="Arial MT"/>
              </a:rPr>
              <a:t> </a:t>
            </a:r>
            <a:endParaRPr sz="1900" dirty="0">
              <a:solidFill>
                <a:schemeClr val="bg1">
                  <a:lumMod val="65000"/>
                </a:schemeClr>
              </a:solidFill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91174" y="3125513"/>
            <a:ext cx="7076440" cy="50481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95"/>
              </a:spcBef>
            </a:pPr>
            <a:r>
              <a:rPr lang="sk-SK" sz="3000" dirty="0" err="1">
                <a:solidFill>
                  <a:srgbClr val="626466"/>
                </a:solidFill>
                <a:latin typeface="Arial MT"/>
                <a:cs typeface="Arial MT"/>
              </a:rPr>
              <a:t>Evaluačné</a:t>
            </a:r>
            <a:r>
              <a:rPr lang="sk-SK" sz="3000" dirty="0">
                <a:solidFill>
                  <a:srgbClr val="626466"/>
                </a:solidFill>
                <a:latin typeface="Arial MT"/>
                <a:cs typeface="Arial MT"/>
              </a:rPr>
              <a:t> otázky a metodika</a:t>
            </a:r>
            <a:endParaRPr lang="sk-SK" sz="3000" dirty="0">
              <a:latin typeface="Arial MT"/>
              <a:cs typeface="Arial MT"/>
            </a:endParaRPr>
          </a:p>
        </p:txBody>
      </p:sp>
      <p:graphicFrame>
        <p:nvGraphicFramePr>
          <p:cNvPr id="11" name="Tabuľka 10">
            <a:extLst>
              <a:ext uri="{FF2B5EF4-FFF2-40B4-BE49-F238E27FC236}">
                <a16:creationId xmlns:a16="http://schemas.microsoft.com/office/drawing/2014/main" id="{92B50493-2ED9-6FEA-1E21-4828B8BB87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562515"/>
              </p:ext>
            </p:extLst>
          </p:nvPr>
        </p:nvGraphicFramePr>
        <p:xfrm>
          <a:off x="6629400" y="190500"/>
          <a:ext cx="11277600" cy="81534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39581">
                  <a:extLst>
                    <a:ext uri="{9D8B030D-6E8A-4147-A177-3AD203B41FA5}">
                      <a16:colId xmlns:a16="http://schemas.microsoft.com/office/drawing/2014/main" val="2589388516"/>
                    </a:ext>
                  </a:extLst>
                </a:gridCol>
                <a:gridCol w="6238019">
                  <a:extLst>
                    <a:ext uri="{9D8B030D-6E8A-4147-A177-3AD203B41FA5}">
                      <a16:colId xmlns:a16="http://schemas.microsoft.com/office/drawing/2014/main" val="3928357281"/>
                    </a:ext>
                  </a:extLst>
                </a:gridCol>
              </a:tblGrid>
              <a:tr h="2372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200" kern="0" dirty="0">
                          <a:effectLst/>
                          <a:latin typeface="Arial MT"/>
                        </a:rPr>
                        <a:t>Otázka</a:t>
                      </a:r>
                      <a:endParaRPr lang="sk-SK" sz="1200" kern="100" dirty="0">
                        <a:effectLst/>
                        <a:latin typeface="Arial M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200" kern="0">
                          <a:effectLst/>
                          <a:latin typeface="Arial MT"/>
                        </a:rPr>
                        <a:t>Metodika</a:t>
                      </a:r>
                      <a:endParaRPr lang="sk-SK" sz="1200" kern="100">
                        <a:effectLst/>
                        <a:latin typeface="Arial M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5945633"/>
                  </a:ext>
                </a:extLst>
              </a:tr>
              <a:tr h="993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200" kern="0" dirty="0">
                          <a:effectLst/>
                          <a:latin typeface="Arial MT"/>
                        </a:rPr>
                        <a:t>Ako bol nastavený NP KSS?</a:t>
                      </a:r>
                      <a:endParaRPr lang="sk-SK" sz="1200" kern="100" dirty="0">
                        <a:effectLst/>
                        <a:latin typeface="Arial M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200" kern="0">
                          <a:effectLst/>
                          <a:latin typeface="Arial MT"/>
                        </a:rPr>
                        <a:t>Štatistická analýza kvantitatívnych dát. Korelácie so základným súborom a identifikovaným stavom k 1.10.2021. Porovnanie pôvodného zámeru NP KSS so zohľadnením nevyhnutných zmien v legislatíve a projekte. </a:t>
                      </a:r>
                      <a:endParaRPr lang="sk-SK" sz="1200" kern="100">
                        <a:effectLst/>
                        <a:latin typeface="Arial M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0527095"/>
                  </a:ext>
                </a:extLst>
              </a:tr>
              <a:tr h="993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200" kern="0" dirty="0">
                          <a:effectLst/>
                          <a:latin typeface="Arial MT"/>
                        </a:rPr>
                        <a:t>Aká bola štruktúra zapojených (zúčastnených na odbornej príprave a metodickej podpore aj hodnotených) poskytovateľov, hodnotiteľov a lektorov?</a:t>
                      </a:r>
                      <a:endParaRPr lang="sk-SK" sz="1200" kern="100" dirty="0">
                        <a:effectLst/>
                        <a:latin typeface="Arial M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200" kern="0">
                          <a:effectLst/>
                          <a:latin typeface="Arial MT"/>
                        </a:rPr>
                        <a:t>Štatistická analýza kvantitatívnych dát. Korelácie so základným súborom a identifikovaným stavom k 1.10.2021. Longitudinálne zobrazenie stavu.  </a:t>
                      </a:r>
                      <a:endParaRPr lang="sk-SK" sz="1200" kern="100">
                        <a:effectLst/>
                        <a:latin typeface="Arial M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0141221"/>
                  </a:ext>
                </a:extLst>
              </a:tr>
              <a:tr h="489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200" kern="0" dirty="0">
                          <a:effectLst/>
                          <a:latin typeface="Arial MT"/>
                        </a:rPr>
                        <a:t>Zodpovedá zapojenie poskytovateľov a zriaďovateľov stanoveným kritériám? </a:t>
                      </a:r>
                      <a:endParaRPr lang="sk-SK" sz="1200" kern="100" dirty="0">
                        <a:effectLst/>
                        <a:latin typeface="Arial M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200" kern="0">
                          <a:effectLst/>
                          <a:latin typeface="Arial MT"/>
                        </a:rPr>
                        <a:t>Štatistická analýza kvantitatívnych dát. Korelácie so základným súborom a identifikovaným stavom k 1.10.2021.</a:t>
                      </a:r>
                      <a:endParaRPr lang="sk-SK" sz="1200" kern="100">
                        <a:effectLst/>
                        <a:latin typeface="Arial M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4738497"/>
                  </a:ext>
                </a:extLst>
              </a:tr>
              <a:tr h="741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200" kern="0" dirty="0">
                          <a:effectLst/>
                          <a:latin typeface="Arial MT"/>
                        </a:rPr>
                        <a:t>Aký efekt mala účasť na odbornej príprave a metodickej podpore poskytovateľov a zriaďovateľov? </a:t>
                      </a:r>
                      <a:endParaRPr lang="sk-SK" sz="1200" kern="100" dirty="0">
                        <a:effectLst/>
                        <a:latin typeface="Arial M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200" kern="0">
                          <a:effectLst/>
                          <a:latin typeface="Arial MT"/>
                        </a:rPr>
                        <a:t>Dotazníkové šetrenie u poskytovateľov a zriaďovateľov so špecifikáciou dopadovej evaluácie a nepriameho zisťovania (pozri schéma č. 3):  </a:t>
                      </a:r>
                      <a:endParaRPr lang="sk-SK" sz="1200" kern="100">
                        <a:effectLst/>
                        <a:latin typeface="Arial M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2335370"/>
                  </a:ext>
                </a:extLst>
              </a:tr>
              <a:tr h="1245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200" kern="0" dirty="0">
                          <a:effectLst/>
                          <a:latin typeface="Arial MT"/>
                        </a:rPr>
                        <a:t>Je integrácia zástupcov užívateľských skupín do hodnotiaceho procesu udržateľným a efektívnym prvkom v procese hodnotenia implementácie štandardov kvality sociálnych služieb (budúcej inšpekcie kvality)?</a:t>
                      </a:r>
                      <a:endParaRPr lang="sk-SK" sz="1200" kern="100" dirty="0">
                        <a:effectLst/>
                        <a:latin typeface="Arial M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200" kern="0" dirty="0">
                          <a:effectLst/>
                          <a:latin typeface="Arial MT"/>
                        </a:rPr>
                        <a:t>Fókusové skupiny s hodnotiteľmi.</a:t>
                      </a:r>
                      <a:endParaRPr lang="sk-SK" sz="1200" kern="100" dirty="0">
                        <a:effectLst/>
                        <a:latin typeface="Arial M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8423847"/>
                  </a:ext>
                </a:extLst>
              </a:tr>
              <a:tr h="741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200" kern="0" dirty="0">
                          <a:effectLst/>
                          <a:latin typeface="Arial MT"/>
                        </a:rPr>
                        <a:t>Aký bol širší dopad hodnotenia štandardov kvality sociálnych služieb na hodnotené subjekty?</a:t>
                      </a:r>
                      <a:endParaRPr lang="sk-SK" sz="1200" kern="100" dirty="0">
                        <a:effectLst/>
                        <a:latin typeface="Arial M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200" kern="0">
                          <a:effectLst/>
                          <a:latin typeface="Arial MT"/>
                        </a:rPr>
                        <a:t>Dotazníkové šetrenie u hodnotených poskytovateľov. Fókusová skupina s odbornými garantmi (lektormi, metodikmi a manažmentom NP KSS). Fókusové skupiny s hodnotiteľmi.   </a:t>
                      </a:r>
                      <a:endParaRPr lang="sk-SK" sz="1200" kern="100">
                        <a:effectLst/>
                        <a:latin typeface="Arial M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1995505"/>
                  </a:ext>
                </a:extLst>
              </a:tr>
              <a:tr h="741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200" kern="0">
                          <a:effectLst/>
                          <a:latin typeface="Arial MT"/>
                        </a:rPr>
                        <a:t>Aký bol a aký je význam vyškolených externých hodnotiteľov v procese implementácie NP KSS s presahom na legislatívne zmeny?   </a:t>
                      </a:r>
                      <a:endParaRPr lang="sk-SK" sz="1200" kern="100">
                        <a:effectLst/>
                        <a:latin typeface="Arial M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200" kern="0" dirty="0">
                          <a:effectLst/>
                          <a:latin typeface="Arial MT"/>
                        </a:rPr>
                        <a:t>Fókusové skupiny s hodnotiteľmi. Fókusová skupina s odbornými garantmi (lektormi, metodikmi a manažmentom NP KSS). Dotazníkové šetrenie u hodnotených poskytovateľov. </a:t>
                      </a:r>
                      <a:endParaRPr lang="sk-SK" sz="1200" kern="100" dirty="0">
                        <a:effectLst/>
                        <a:latin typeface="Arial M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8012199"/>
                  </a:ext>
                </a:extLst>
              </a:tr>
              <a:tr h="741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200" kern="0">
                          <a:effectLst/>
                          <a:latin typeface="Arial MT"/>
                        </a:rPr>
                        <a:t>Ako sa zmeny v NP KSS dotkli výstupov zameraných na revíziu metodík a návrhy na zmenu legislatívy?</a:t>
                      </a:r>
                      <a:endParaRPr lang="sk-SK" sz="1200" kern="100">
                        <a:effectLst/>
                        <a:latin typeface="Arial M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200" kern="0" dirty="0" err="1">
                          <a:effectLst/>
                          <a:latin typeface="Arial MT"/>
                        </a:rPr>
                        <a:t>Peer</a:t>
                      </a:r>
                      <a:r>
                        <a:rPr lang="sk-SK" sz="1200" kern="0" dirty="0">
                          <a:effectLst/>
                          <a:latin typeface="Arial MT"/>
                        </a:rPr>
                        <a:t> </a:t>
                      </a:r>
                      <a:r>
                        <a:rPr lang="sk-SK" sz="1200" kern="0" dirty="0" err="1">
                          <a:effectLst/>
                          <a:latin typeface="Arial MT"/>
                        </a:rPr>
                        <a:t>review</a:t>
                      </a:r>
                      <a:r>
                        <a:rPr lang="sk-SK" sz="1200" kern="0" dirty="0">
                          <a:effectLst/>
                          <a:latin typeface="Arial MT"/>
                        </a:rPr>
                        <a:t>. Fókusová skupina s odbornými garantmi (lektormi, metodikmi a manažmentom NP KSS).     </a:t>
                      </a:r>
                      <a:endParaRPr lang="sk-SK" sz="1200" kern="100" dirty="0">
                        <a:effectLst/>
                        <a:latin typeface="Arial M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8551739"/>
                  </a:ext>
                </a:extLst>
              </a:tr>
              <a:tr h="993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200" kern="0">
                          <a:effectLst/>
                          <a:latin typeface="Arial MT"/>
                        </a:rPr>
                        <a:t>Aký dopad mal NP KSS na prijímateľov sociálnych služieb? </a:t>
                      </a:r>
                      <a:endParaRPr lang="sk-SK" sz="1200" kern="100">
                        <a:effectLst/>
                        <a:latin typeface="Arial M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200" kern="0" dirty="0">
                          <a:effectLst/>
                          <a:latin typeface="Arial MT"/>
                        </a:rPr>
                        <a:t>Dotazníkové šetrenie u poskytovateľov a zriaďovateľov. Dotazníkové šetrenie u hodnotených poskytovateľov. Fókusová skupina s odbornými garantmi (lektormi, metodikmi a manažmentom NP KSS). Fókusové skupiny s hodnotiteľmi.   </a:t>
                      </a:r>
                      <a:endParaRPr lang="sk-SK" sz="1200" kern="100" dirty="0">
                        <a:effectLst/>
                        <a:latin typeface="Arial M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2448419"/>
                  </a:ext>
                </a:extLst>
              </a:tr>
              <a:tr h="237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200" kern="0">
                          <a:effectLst/>
                          <a:latin typeface="Arial MT"/>
                        </a:rPr>
                        <a:t>Aký bol generalizovaný dopad NP KSS? </a:t>
                      </a:r>
                      <a:endParaRPr lang="sk-SK" sz="1200" kern="100">
                        <a:effectLst/>
                        <a:latin typeface="Arial M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200" kern="0" dirty="0">
                          <a:effectLst/>
                          <a:latin typeface="Arial MT"/>
                        </a:rPr>
                        <a:t>Generalizácia, diskusia</a:t>
                      </a:r>
                      <a:endParaRPr lang="sk-SK" sz="1200" kern="100" dirty="0">
                        <a:effectLst/>
                        <a:latin typeface="Arial M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5332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9193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88" y="0"/>
            <a:ext cx="3368705" cy="336899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95627" y="602093"/>
            <a:ext cx="4610099" cy="165734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391323" y="8932108"/>
            <a:ext cx="5771477" cy="5642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Správa z dopadovej </a:t>
            </a:r>
            <a:r>
              <a:rPr lang="sk-SK" sz="2000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evaluácie</a:t>
            </a: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Národného projektu Kvalita sociálnych služieb</a:t>
            </a:r>
            <a:r>
              <a:rPr lang="sk-SK" sz="1900" spc="-5" dirty="0">
                <a:solidFill>
                  <a:schemeClr val="bg1">
                    <a:lumMod val="65000"/>
                  </a:schemeClr>
                </a:solidFill>
                <a:latin typeface="Arial MT"/>
                <a:cs typeface="Arial MT"/>
              </a:rPr>
              <a:t> </a:t>
            </a:r>
            <a:endParaRPr sz="1900" dirty="0">
              <a:solidFill>
                <a:schemeClr val="bg1">
                  <a:lumMod val="65000"/>
                </a:schemeClr>
              </a:solidFill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91174" y="3125513"/>
            <a:ext cx="7076440" cy="10449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95"/>
              </a:spcBef>
            </a:pPr>
            <a:r>
              <a:rPr lang="sk-SK" sz="3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Pôvodné nastavenia a vnútorná logika NP KSS</a:t>
            </a:r>
            <a:endParaRPr lang="sk-SK" sz="3000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  <a:cs typeface="Arial MT"/>
            </a:endParaRPr>
          </a:p>
        </p:txBody>
      </p:sp>
      <p:pic>
        <p:nvPicPr>
          <p:cNvPr id="4" name="Obrázok 3" descr="Obrázok, na ktorom je diagram&#10;&#10;Automaticky generovaný popis">
            <a:extLst>
              <a:ext uri="{FF2B5EF4-FFF2-40B4-BE49-F238E27FC236}">
                <a16:creationId xmlns:a16="http://schemas.microsoft.com/office/drawing/2014/main" id="{DF74073E-3858-5A71-5CE6-7FEAC12F591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7614" y="855779"/>
            <a:ext cx="8408895" cy="662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122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88" y="0"/>
            <a:ext cx="3368705" cy="336899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95627" y="602093"/>
            <a:ext cx="4610099" cy="165734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391323" y="8932108"/>
            <a:ext cx="5771477" cy="5642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Správa z dopadovej </a:t>
            </a:r>
            <a:r>
              <a:rPr lang="sk-SK" sz="2000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evaluácie</a:t>
            </a: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Národného projektu Kvalita sociálnych služieb</a:t>
            </a:r>
            <a:r>
              <a:rPr lang="sk-SK" sz="1900" spc="-5" dirty="0">
                <a:solidFill>
                  <a:schemeClr val="bg1">
                    <a:lumMod val="65000"/>
                  </a:schemeClr>
                </a:solidFill>
                <a:latin typeface="Arial MT"/>
                <a:cs typeface="Arial MT"/>
              </a:rPr>
              <a:t> </a:t>
            </a:r>
            <a:endParaRPr sz="1900" dirty="0">
              <a:solidFill>
                <a:schemeClr val="bg1">
                  <a:lumMod val="65000"/>
                </a:schemeClr>
              </a:solidFill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91174" y="3125513"/>
            <a:ext cx="7076440" cy="10449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95"/>
              </a:spcBef>
            </a:pPr>
            <a:r>
              <a:rPr lang="sk-SK" sz="3000" dirty="0">
                <a:solidFill>
                  <a:srgbClr val="626466"/>
                </a:solidFill>
                <a:latin typeface="Arial MT"/>
                <a:cs typeface="Arial MT"/>
              </a:rPr>
              <a:t>Zmeny v pôvodnom nastavení a vnútornej logike NP KSS </a:t>
            </a:r>
            <a:endParaRPr lang="sk-SK" sz="3000" dirty="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01000" y="632232"/>
            <a:ext cx="8572007" cy="18311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770255" algn="l"/>
              </a:tabLst>
            </a:pPr>
            <a:r>
              <a:rPr lang="sk-SK" sz="2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 (Základný text)"/>
              </a:rPr>
              <a:t>Okolnosti vplývajúce na zmeny:</a:t>
            </a:r>
          </a:p>
          <a:p>
            <a:pPr lvl="0" algn="just">
              <a:lnSpc>
                <a:spcPct val="115000"/>
              </a:lnSpc>
              <a:tabLst>
                <a:tab pos="770255" algn="l"/>
              </a:tabLst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- situácia s prítomnosťou ochorenia COVID-19, </a:t>
            </a: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tabLst>
                <a:tab pos="770255" algn="l"/>
              </a:tabLst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Calibri" panose="020F0502020204030204" pitchFamily="34" charset="0"/>
              </a:rPr>
              <a:t>- znižovanie počtu interných hodnotiteľov na MPSVR SR, </a:t>
            </a: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</a:rPr>
              <a:t>- prípravy na prijatie a prijatie Zákona č. 345/2022 Z. z. o inšpekcii v</a:t>
            </a:r>
          </a:p>
          <a:p>
            <a:pPr algn="just"/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ea typeface="Calibri" panose="020F0502020204030204" pitchFamily="34" charset="0"/>
              </a:rPr>
              <a:t>  </a:t>
            </a: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</a:rPr>
              <a:t>sociálnych veciach</a:t>
            </a: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899D100A-7DF2-6F77-751D-2D8189B49F3C}"/>
              </a:ext>
            </a:extLst>
          </p:cNvPr>
          <p:cNvSpPr txBox="1"/>
          <p:nvPr/>
        </p:nvSpPr>
        <p:spPr>
          <a:xfrm>
            <a:off x="7848600" y="3167445"/>
            <a:ext cx="84582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Zmeny počas implementácie NP KSS </a:t>
            </a:r>
          </a:p>
          <a:p>
            <a:pPr algn="just"/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zmeny v </a:t>
            </a: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zapojení zástupcov užívateľských skupín,</a:t>
            </a:r>
          </a:p>
          <a:p>
            <a:pPr algn="just"/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- zmeny vo vytvorení všeobecného programu pre vzdelávanie externých</a:t>
            </a:r>
          </a:p>
          <a:p>
            <a:pPr algn="just"/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interných hodnotiteľov, </a:t>
            </a:r>
          </a:p>
          <a:p>
            <a:pPr algn="just"/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- dobiehanie pilotných a riadnych hodnotení štandardov kvality,</a:t>
            </a: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- akcent na odbornú prípravu a metodickú podporu poskytovateľov</a:t>
            </a:r>
          </a:p>
          <a:p>
            <a:pPr algn="just"/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  sociálnych služieb – rozšírenie cieľovej skupiny o zriaďovateľov,</a:t>
            </a:r>
          </a:p>
          <a:p>
            <a:pPr algn="just"/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  rozšírenie a špecializácia odborných seminárov</a:t>
            </a:r>
          </a:p>
          <a:p>
            <a:pPr algn="just"/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- akcent na prípravu metodických podporných materiálov  </a:t>
            </a:r>
          </a:p>
          <a:p>
            <a:pPr algn="just"/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latin typeface="Arial MT"/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17DF7E93-ACCC-9E8D-ACD2-C10A0E2B89D1}"/>
              </a:ext>
            </a:extLst>
          </p:cNvPr>
          <p:cNvSpPr txBox="1"/>
          <p:nvPr/>
        </p:nvSpPr>
        <p:spPr>
          <a:xfrm>
            <a:off x="9906000" y="6453440"/>
            <a:ext cx="74676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140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„Nejde o dopad samotnej prípravy zákona na NP KSS, ale o to, že jeho tvorca doposiaľ jasne nedefinoval, čo to bude pre NP KSS, ktorý má pred sebou ešte celú tretinu implementačného obdobia, znamenať, najmä v jeho „hodnotiteľskej/inšpektorskej“ línii.  Pripúšťam, lepšie povedané, dúfam, že sa to vyjasní po ustanovení novej organizačnej zložky na MPSVR SR a ustálení predstáv jej vedenia, čo a ako ďalej, a ako možno využiť odborný potenciál naakumulovaný v rámci NP KSS“. </a:t>
            </a:r>
            <a:r>
              <a:rPr lang="sk-SK" sz="1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(Excerpt z dát)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72394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88" y="0"/>
            <a:ext cx="3368705" cy="336899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95627" y="602093"/>
            <a:ext cx="4610099" cy="165734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391323" y="8932108"/>
            <a:ext cx="5771477" cy="5642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Správa z dopadovej </a:t>
            </a:r>
            <a:r>
              <a:rPr lang="sk-SK" sz="2000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evaluácie</a:t>
            </a: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Národného projektu Kvalita sociálnych služieb</a:t>
            </a:r>
            <a:r>
              <a:rPr lang="sk-SK" sz="1900" spc="-5" dirty="0">
                <a:solidFill>
                  <a:schemeClr val="bg1">
                    <a:lumMod val="65000"/>
                  </a:schemeClr>
                </a:solidFill>
                <a:latin typeface="Arial MT"/>
                <a:cs typeface="Arial MT"/>
              </a:rPr>
              <a:t> </a:t>
            </a:r>
            <a:endParaRPr sz="1900" dirty="0">
              <a:solidFill>
                <a:schemeClr val="bg1">
                  <a:lumMod val="65000"/>
                </a:schemeClr>
              </a:solidFill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91174" y="3125513"/>
            <a:ext cx="7076440" cy="50481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95"/>
              </a:spcBef>
            </a:pPr>
            <a:r>
              <a:rPr lang="sk-SK" sz="3000" dirty="0">
                <a:solidFill>
                  <a:srgbClr val="626466"/>
                </a:solidFill>
                <a:latin typeface="Arial MT"/>
                <a:cs typeface="Arial MT"/>
              </a:rPr>
              <a:t>Metodické podporné materiály</a:t>
            </a:r>
            <a:endParaRPr lang="sk-SK" sz="3000" dirty="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01000" y="342900"/>
            <a:ext cx="8572007" cy="439889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5750" lvl="0" indent="-285750" algn="just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770255" algn="l"/>
              </a:tabLst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V rámci aktivity 1.3 vzniklo spolu </a:t>
            </a:r>
            <a:r>
              <a:rPr lang="sk-SK" sz="25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sedem metodických podporných materiálov </a:t>
            </a: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v rozsahu 865,53 normostrán</a:t>
            </a:r>
          </a:p>
          <a:p>
            <a:pPr marL="285750" lvl="0" indent="-285750" algn="just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770255" algn="l"/>
              </a:tabLst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Celkový rozsah všetkých dokumentov, ktoré vznikli v rámci priamych aktivít projektu je 1505,75 normostrán</a:t>
            </a:r>
          </a:p>
          <a:p>
            <a:pPr marL="285750" lvl="0" indent="-285750" algn="just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770255" algn="l"/>
              </a:tabLst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Dva metodické podporné materiály majú </a:t>
            </a:r>
            <a:r>
              <a:rPr lang="sk-SK" sz="2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univerzálny charakter</a:t>
            </a: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 pre všetky druhy sociálnych služieb – určené pre lepšie porozumenie obsahu a procesu implementácie štandardov</a:t>
            </a:r>
          </a:p>
          <a:p>
            <a:pPr marL="285750" lvl="0" indent="-285750" algn="just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770255" algn="l"/>
              </a:tabLst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Päť metodických podporných materiálov je určený pre rôzne </a:t>
            </a:r>
            <a:r>
              <a:rPr lang="sk-SK" sz="2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druhy sociálnych služieb   </a:t>
            </a:r>
            <a:endParaRPr lang="sk-SK" sz="2500" b="1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81BF871E-82F2-6B29-1294-816DC7391540}"/>
              </a:ext>
            </a:extLst>
          </p:cNvPr>
          <p:cNvSpPr txBox="1"/>
          <p:nvPr/>
        </p:nvSpPr>
        <p:spPr>
          <a:xfrm>
            <a:off x="8001000" y="5031129"/>
            <a:ext cx="86106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cs typeface="Arial" panose="020B0604020202020204" pitchFamily="34" charset="0"/>
              </a:rPr>
              <a:t>Metodické podporné materiály pre päť skupín sociálnych služieb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cs typeface="Arial" panose="020B0604020202020204" pitchFamily="34" charset="0"/>
              </a:rPr>
              <a:t>Pobytové a ambulantné sociálne služby pre staršie osoby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cs typeface="Arial" panose="020B0604020202020204" pitchFamily="34" charset="0"/>
              </a:rPr>
              <a:t>Pobytové a ambulantné sociálne služby pre deti, mladých ľudí a dospelé osoby so zdravotným postihnutím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cs typeface="Arial" panose="020B0604020202020204" pitchFamily="34" charset="0"/>
              </a:rPr>
              <a:t>Terénne sociálne služby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cs typeface="Arial" panose="020B0604020202020204" pitchFamily="34" charset="0"/>
              </a:rPr>
              <a:t>Sociálne služby krízovej intervencie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MT"/>
                <a:cs typeface="Arial" panose="020B0604020202020204" pitchFamily="34" charset="0"/>
              </a:rPr>
              <a:t>Sociálne služby na podporu rodiny s deťmi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37473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88" y="0"/>
            <a:ext cx="3368705" cy="336899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95627" y="602093"/>
            <a:ext cx="4610099" cy="165734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391323" y="8932108"/>
            <a:ext cx="5771477" cy="5642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00"/>
              </a:lnSpc>
            </a:pP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Správa z dopadovej </a:t>
            </a:r>
            <a:r>
              <a:rPr lang="sk-SK" sz="2000" dirty="0" err="1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evaluácie</a:t>
            </a:r>
            <a:r>
              <a:rPr lang="sk-SK" sz="2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 Národného projektu Kvalita sociálnych služieb</a:t>
            </a:r>
            <a:r>
              <a:rPr lang="sk-SK" sz="1900" spc="-5" dirty="0">
                <a:solidFill>
                  <a:schemeClr val="bg1">
                    <a:lumMod val="65000"/>
                  </a:schemeClr>
                </a:solidFill>
                <a:latin typeface="Arial MT"/>
                <a:cs typeface="Arial MT"/>
              </a:rPr>
              <a:t> </a:t>
            </a:r>
            <a:endParaRPr sz="1900" dirty="0">
              <a:solidFill>
                <a:schemeClr val="bg1">
                  <a:lumMod val="65000"/>
                </a:schemeClr>
              </a:solidFill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09683" y="3162300"/>
            <a:ext cx="7076440" cy="1266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6700"/>
              </a:lnSpc>
              <a:spcBef>
                <a:spcPts val="95"/>
              </a:spcBef>
            </a:pPr>
            <a:r>
              <a:rPr lang="sk-SK" sz="3000" dirty="0">
                <a:solidFill>
                  <a:srgbClr val="626466"/>
                </a:solidFill>
                <a:latin typeface="Arial MT"/>
                <a:cs typeface="Arial MT"/>
              </a:rPr>
              <a:t>Kvantitatívne ukazovatele NP KSS</a:t>
            </a:r>
          </a:p>
          <a:p>
            <a:pPr marL="12700" marR="5080" algn="just">
              <a:lnSpc>
                <a:spcPct val="116700"/>
              </a:lnSpc>
              <a:spcBef>
                <a:spcPts val="95"/>
              </a:spcBef>
            </a:pPr>
            <a:r>
              <a:rPr lang="sk-SK" sz="2000" dirty="0">
                <a:solidFill>
                  <a:srgbClr val="626466"/>
                </a:solidFill>
                <a:latin typeface="Arial MT"/>
                <a:cs typeface="Arial MT"/>
              </a:rPr>
              <a:t>Odborná príprava a metodická podpora poskytovateľov</a:t>
            </a:r>
          </a:p>
          <a:p>
            <a:pPr marL="12700" marR="5080" algn="just">
              <a:lnSpc>
                <a:spcPct val="116700"/>
              </a:lnSpc>
              <a:spcBef>
                <a:spcPts val="95"/>
              </a:spcBef>
            </a:pPr>
            <a:r>
              <a:rPr lang="sk-SK" sz="2000" dirty="0">
                <a:solidFill>
                  <a:srgbClr val="626466"/>
                </a:solidFill>
                <a:latin typeface="Arial MT"/>
                <a:cs typeface="Arial MT"/>
              </a:rPr>
              <a:t>a zriaďovateľov</a:t>
            </a:r>
            <a:endParaRPr sz="2000" dirty="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86123" y="1028700"/>
            <a:ext cx="8192306" cy="72003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marR="5080" indent="-457200" algn="just">
              <a:lnSpc>
                <a:spcPct val="1167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sk-SK" sz="2500" dirty="0">
                <a:solidFill>
                  <a:srgbClr val="626466"/>
                </a:solidFill>
                <a:latin typeface="Arial MT"/>
                <a:cs typeface="Arial MT"/>
              </a:rPr>
              <a:t>Na odbornej príprave a metodickej podpore sa zúčastnilo </a:t>
            </a:r>
            <a:r>
              <a:rPr lang="sk-SK" sz="2500" b="1" dirty="0">
                <a:solidFill>
                  <a:srgbClr val="626466"/>
                </a:solidFill>
                <a:latin typeface="Arial MT"/>
                <a:cs typeface="Arial MT"/>
              </a:rPr>
              <a:t>947 poskytovateľov </a:t>
            </a:r>
            <a:r>
              <a:rPr lang="sk-SK" sz="2500" dirty="0">
                <a:solidFill>
                  <a:srgbClr val="626466"/>
                </a:solidFill>
                <a:latin typeface="Arial MT"/>
                <a:cs typeface="Arial MT"/>
              </a:rPr>
              <a:t>a </a:t>
            </a:r>
            <a:r>
              <a:rPr lang="sk-SK" sz="2500" b="1" dirty="0">
                <a:solidFill>
                  <a:srgbClr val="626466"/>
                </a:solidFill>
                <a:latin typeface="Arial MT"/>
                <a:cs typeface="Arial MT"/>
              </a:rPr>
              <a:t>18 zriaďovateľov </a:t>
            </a:r>
            <a:r>
              <a:rPr lang="sk-SK" sz="2500" dirty="0">
                <a:solidFill>
                  <a:srgbClr val="626466"/>
                </a:solidFill>
                <a:latin typeface="Arial MT"/>
                <a:cs typeface="Arial MT"/>
              </a:rPr>
              <a:t>sociálnych služieb vo všetkých krajoch Slovenska. Zúčastnení poskytovatelia a zriaďovatelia boli proporčne zastúpení v súvislosti k príslušnosti k samosprávnemu kraju a sektorovému zastúpeniu.</a:t>
            </a:r>
          </a:p>
          <a:p>
            <a:pPr marL="469900" marR="5080" indent="-457200" algn="just">
              <a:lnSpc>
                <a:spcPct val="1167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sk-SK" sz="2500" dirty="0">
                <a:solidFill>
                  <a:srgbClr val="626466"/>
                </a:solidFill>
                <a:latin typeface="Arial MT"/>
                <a:cs typeface="Arial MT"/>
              </a:rPr>
              <a:t>Realizovaných spolu bolo  </a:t>
            </a:r>
            <a:r>
              <a:rPr lang="sk-SK" sz="2500" b="1" dirty="0">
                <a:solidFill>
                  <a:srgbClr val="626466"/>
                </a:solidFill>
                <a:latin typeface="Arial MT"/>
                <a:cs typeface="Arial MT"/>
              </a:rPr>
              <a:t>211 seminárov </a:t>
            </a:r>
            <a:r>
              <a:rPr lang="sk-SK" sz="2500" dirty="0">
                <a:solidFill>
                  <a:srgbClr val="626466"/>
                </a:solidFill>
                <a:latin typeface="Arial MT"/>
                <a:cs typeface="Arial MT"/>
              </a:rPr>
              <a:t>odbornej prípravy a metodickej podpory poskytovateľov – tematické zameranie – Všeobecná odborná príprava a metodická podpora poskytovateľov (2017 účastníkov), Nové kritéria v štandardoch kvality (292 účastníkov), Implementácia štandardov kvality sociálnych služieb (524 účastníkov), Základné ľudské práva a slobody (836 účastníkov), Vybrané procedurálne štandardy kvality (216 účastníkov)</a:t>
            </a:r>
          </a:p>
          <a:p>
            <a:pPr marL="12700" marR="5080" algn="just">
              <a:lnSpc>
                <a:spcPct val="116700"/>
              </a:lnSpc>
              <a:spcBef>
                <a:spcPts val="95"/>
              </a:spcBef>
            </a:pPr>
            <a:endParaRPr lang="sk-SK" sz="2500" dirty="0">
              <a:solidFill>
                <a:srgbClr val="626466"/>
              </a:solidFill>
              <a:latin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3596799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2646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</TotalTime>
  <Words>3221</Words>
  <Application>Microsoft Office PowerPoint</Application>
  <PresentationFormat>Vlastná</PresentationFormat>
  <Paragraphs>411</Paragraphs>
  <Slides>20</Slides>
  <Notes>3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20</vt:i4>
      </vt:variant>
    </vt:vector>
  </HeadingPairs>
  <TitlesOfParts>
    <vt:vector size="24" baseType="lpstr">
      <vt:lpstr>Arial</vt:lpstr>
      <vt:lpstr>Arial MT</vt:lpstr>
      <vt:lpstr>Calibri</vt:lpstr>
      <vt:lpstr>Office Theme</vt:lpstr>
      <vt:lpstr>Správa z dopadovej evaluácie Národného projektu Kvalita sociálnych služieb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- šablóny</dc:title>
  <dc:creator>Ela Hmelarova</dc:creator>
  <cp:keywords>DAFaEkIANAM,BAE33TiRf_c</cp:keywords>
  <cp:lastModifiedBy>Anastazij Momot</cp:lastModifiedBy>
  <cp:revision>7</cp:revision>
  <dcterms:created xsi:type="dcterms:W3CDTF">2023-02-10T07:33:51Z</dcterms:created>
  <dcterms:modified xsi:type="dcterms:W3CDTF">2023-12-14T15:02:29Z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2023-02-10T00:00:00Z</vt:filetime>
  </property>
  <property fmtid="{D5CDD505-2E9C-101B-9397-08002B2CF9AE}" pid="3" name="Creator">
    <vt:lpwstr>Canva</vt:lpwstr>
  </property>
  <property fmtid="{D5CDD505-2E9C-101B-9397-08002B2CF9AE}" pid="4" name="LastSaved">
    <vt:filetime>2023-02-10T00:00:00Z</vt:filetime>
  </property>
</Properties>
</file>