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56" r:id="rId3"/>
    <p:sldId id="355" r:id="rId4"/>
    <p:sldId id="336" r:id="rId5"/>
    <p:sldId id="352" r:id="rId6"/>
    <p:sldId id="333" r:id="rId7"/>
    <p:sldId id="337" r:id="rId8"/>
    <p:sldId id="350" r:id="rId9"/>
    <p:sldId id="351" r:id="rId10"/>
    <p:sldId id="349" r:id="rId11"/>
    <p:sldId id="357" r:id="rId12"/>
    <p:sldId id="347" r:id="rId13"/>
    <p:sldId id="358" r:id="rId14"/>
    <p:sldId id="262" r:id="rId15"/>
    <p:sldId id="345" r:id="rId16"/>
    <p:sldId id="344" r:id="rId17"/>
    <p:sldId id="332" r:id="rId18"/>
    <p:sldId id="340" r:id="rId19"/>
    <p:sldId id="346" r:id="rId20"/>
    <p:sldId id="260" r:id="rId21"/>
    <p:sldId id="359" r:id="rId22"/>
    <p:sldId id="339" r:id="rId23"/>
    <p:sldId id="310" r:id="rId24"/>
    <p:sldId id="342" r:id="rId25"/>
    <p:sldId id="338" r:id="rId26"/>
    <p:sldId id="343" r:id="rId27"/>
    <p:sldId id="311" r:id="rId28"/>
    <p:sldId id="327" r:id="rId29"/>
    <p:sldId id="295" r:id="rId30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B03BD"/>
    <a:srgbClr val="3A0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75" autoAdjust="0"/>
    <p:restoredTop sz="90110" autoAdjust="0"/>
  </p:normalViewPr>
  <p:slideViewPr>
    <p:cSldViewPr>
      <p:cViewPr>
        <p:scale>
          <a:sx n="70" d="100"/>
          <a:sy n="70" d="100"/>
        </p:scale>
        <p:origin x="-137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45B65-FDD0-4F9A-A088-35C44CC8D653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B101-2007-4764-AE16-4BC5C5D9A5D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80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C71E-C416-4725-BE1F-08CD904F10F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EF97-01DB-4E83-AFB0-3F908F41CDC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771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473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15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16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17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18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880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880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21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22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23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24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25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26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27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2080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374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.gov.sk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emp.kti2dc.s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kadohoda.gov.sk/zakladne-dokumenty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.gov.sk/sk/dopytovo-orientovane-projekty/vyzvy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Relationship Id="rId5" Type="http://schemas.openxmlformats.org/officeDocument/2006/relationships/hyperlink" Target="mailto:vyzvy@ia.gov.sk" TargetMode="External"/><Relationship Id="rId4" Type="http://schemas.openxmlformats.org/officeDocument/2006/relationships/hyperlink" Target="http://www.ia.gov.sk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Relationship Id="rId6" Type="http://schemas.openxmlformats.org/officeDocument/2006/relationships/hyperlink" Target="mailto:vyzvy@ia.gov.sk" TargetMode="External"/><Relationship Id="rId5" Type="http://schemas.openxmlformats.org/officeDocument/2006/relationships/hyperlink" Target="http://www.ia.gov.sk/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4077072"/>
            <a:ext cx="8443664" cy="2063562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chemeClr val="accent6">
                    <a:lumMod val="75000"/>
                  </a:schemeClr>
                </a:solidFill>
              </a:rPr>
              <a:t>IA MPSVR SR ako sprostredkovateľský orgán pre OP ĽZ </a:t>
            </a:r>
            <a:r>
              <a:rPr lang="sk-SK" sz="4000" b="1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sk-SK" sz="4000" b="1" dirty="0" err="1">
                <a:solidFill>
                  <a:schemeClr val="accent6">
                    <a:lumMod val="75000"/>
                  </a:schemeClr>
                </a:solidFill>
              </a:rPr>
              <a:t>dopytovo-orientované</a:t>
            </a:r>
            <a:r>
              <a:rPr lang="sk-SK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4000" b="1" dirty="0" smtClean="0">
                <a:solidFill>
                  <a:schemeClr val="accent6">
                    <a:lumMod val="75000"/>
                  </a:schemeClr>
                </a:solidFill>
              </a:rPr>
              <a:t>výzvy pre PO </a:t>
            </a:r>
            <a:r>
              <a:rPr lang="sk-SK" sz="4000" b="1" dirty="0">
                <a:solidFill>
                  <a:schemeClr val="accent6">
                    <a:lumMod val="75000"/>
                  </a:schemeClr>
                </a:solidFill>
              </a:rPr>
              <a:t>2, 3 a 4</a:t>
            </a:r>
          </a:p>
        </p:txBody>
      </p:sp>
      <p:sp>
        <p:nvSpPr>
          <p:cNvPr id="3" name="Obdĺžnik 2"/>
          <p:cNvSpPr/>
          <p:nvPr/>
        </p:nvSpPr>
        <p:spPr>
          <a:xfrm>
            <a:off x="148841" y="614063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08720"/>
            <a:ext cx="8618814" cy="50405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k-SK" sz="1800" dirty="0" smtClean="0"/>
              <a:t>Implementačná </a:t>
            </a:r>
            <a:r>
              <a:rPr lang="sk-SK" sz="1800" dirty="0"/>
              <a:t>agentúra Ministerstva práce, sociálnych vecí a rodiny </a:t>
            </a:r>
            <a:r>
              <a:rPr lang="sk-SK" sz="1800" dirty="0" smtClean="0"/>
              <a:t>Slovenskej </a:t>
            </a:r>
            <a:r>
              <a:rPr lang="sk-SK" sz="1800" dirty="0"/>
              <a:t>republiky (IA MPSVR SR) je rozpočtovou organizáciou v </a:t>
            </a:r>
            <a:r>
              <a:rPr lang="sk-SK" sz="1800" dirty="0" smtClean="0"/>
              <a:t> zriaďovateľskej </a:t>
            </a:r>
            <a:r>
              <a:rPr lang="sk-SK" sz="1800" dirty="0"/>
              <a:t>pôsobnosti Ministerstva práce, sociálnych vecí a rodiny Slovenskej republiky (MPSVR SR).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k-SK" sz="1800" dirty="0"/>
              <a:t>Z</a:t>
            </a:r>
            <a:r>
              <a:rPr lang="sk-SK" sz="1800" dirty="0" smtClean="0"/>
              <a:t>abezpečuje</a:t>
            </a:r>
            <a:r>
              <a:rPr lang="sk-SK" sz="1800" dirty="0"/>
              <a:t>  implementáciu formou dopytovo orientovaných projektov financovaných z</a:t>
            </a:r>
            <a:r>
              <a:rPr lang="sk-SK" sz="1800" b="1" dirty="0"/>
              <a:t> Európskeho sociálneho fondu </a:t>
            </a:r>
            <a:r>
              <a:rPr lang="sk-SK" sz="1800" b="1" dirty="0" smtClean="0"/>
              <a:t>(ESF) </a:t>
            </a:r>
            <a:r>
              <a:rPr lang="sk-SK" sz="1800" dirty="0" smtClean="0"/>
              <a:t>a </a:t>
            </a:r>
            <a:r>
              <a:rPr lang="sk-SK" sz="1800" dirty="0"/>
              <a:t>vystupuje aj v pozícii prijímateľa v prípade národných projektov.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k-SK" sz="1800" dirty="0"/>
              <a:t>V rámci svojich priorít IA MPSVR SR prispieva k zvyšovaniu zamestnanosti mladých ľudí, ktorí sú nezamestnaní a nepokračujú v procese vzdelávania ani v odbornej príprave na trh práce, dlhodobo nezamestnaných, nízko kvalifikovaných, starších a zdravotne postihnutých. Ďalej prispieva k zlepšeniu prístupu na trh práce, a to zvyšovaním medziregionálnej mobility za prácou, podporou samostatnej zárobkovej činnosti a aktivít vo vidieckych oblastiach. Podieľa sa aj na zlepšení podmienok pre zosúladenie pracovného a rodinného života, čím by mala byť zvýšená zamestnanosť osôb s rodičovskými povinnosťami, najmä žien</a:t>
            </a:r>
            <a:r>
              <a:rPr lang="sk-SK" sz="1800" dirty="0" smtClean="0"/>
              <a:t>.</a:t>
            </a:r>
            <a:endParaRPr lang="sk-SK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defTabSz="327025">
              <a:spcBef>
                <a:spcPts val="0"/>
              </a:spcBef>
              <a:spcAft>
                <a:spcPts val="1200"/>
              </a:spcAft>
              <a:buNone/>
            </a:pPr>
            <a:endParaRPr lang="sk-SK" sz="1800" dirty="0">
              <a:solidFill>
                <a:srgbClr val="FF00FF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Postavenie Implementačnej agentúry MPSVR SR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80728"/>
            <a:ext cx="8618814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sk-SK" sz="2000" b="1" dirty="0" smtClean="0"/>
              <a:t>IA </a:t>
            </a:r>
            <a:r>
              <a:rPr lang="sk-SK" sz="2000" b="1" dirty="0"/>
              <a:t>MPSVR </a:t>
            </a:r>
            <a:r>
              <a:rPr lang="sk-SK" sz="2000" b="1" dirty="0" smtClean="0"/>
              <a:t>SR: </a:t>
            </a:r>
          </a:p>
          <a:p>
            <a:pPr>
              <a:spcBef>
                <a:spcPts val="600"/>
              </a:spcBef>
            </a:pPr>
            <a:r>
              <a:rPr lang="sk-SK" sz="1800" dirty="0" smtClean="0"/>
              <a:t>Na základe </a:t>
            </a:r>
            <a:r>
              <a:rPr lang="sk-SK" sz="1800" b="1" dirty="0" smtClean="0"/>
              <a:t>Zmluvy </a:t>
            </a:r>
            <a:r>
              <a:rPr lang="sk-SK" sz="1800" b="1" dirty="0"/>
              <a:t>o vykonávaní časti úloh riadiaceho orgánu sprostredkovateľským orgánom </a:t>
            </a:r>
            <a:r>
              <a:rPr lang="sk-SK" sz="1800" dirty="0" smtClean="0"/>
              <a:t>vykonáva:</a:t>
            </a:r>
            <a:r>
              <a:rPr lang="sk-SK" sz="1800" b="1" dirty="0" smtClean="0"/>
              <a:t> </a:t>
            </a:r>
            <a:r>
              <a:rPr lang="sk-SK" sz="1800" dirty="0" smtClean="0"/>
              <a:t>programovanie</a:t>
            </a:r>
            <a:r>
              <a:rPr lang="sk-SK" sz="1800" dirty="0"/>
              <a:t>, monitorovanie a hodnotenie, implementácia projektov, audit, kontroly a certifikačné overovania, informovanie a publicita, ako aj iné prierezové </a:t>
            </a:r>
            <a:r>
              <a:rPr lang="sk-SK" sz="1800" dirty="0" smtClean="0"/>
              <a:t>činnosti.</a:t>
            </a:r>
          </a:p>
          <a:p>
            <a:pPr>
              <a:spcBef>
                <a:spcPts val="600"/>
              </a:spcBef>
            </a:pPr>
            <a:r>
              <a:rPr lang="sk-SK" sz="1800" dirty="0" smtClean="0"/>
              <a:t>V rámci DOP sú to predovšetkým tieto činnosti:</a:t>
            </a:r>
          </a:p>
          <a:p>
            <a:pPr marL="900113" lvl="1" indent="-442913">
              <a:spcBef>
                <a:spcPts val="600"/>
              </a:spcBef>
            </a:pPr>
            <a:r>
              <a:rPr lang="sk-SK" sz="1800" dirty="0" smtClean="0"/>
              <a:t>Vyhlasuje výzvy, ktoré vypracováva RO</a:t>
            </a:r>
          </a:p>
          <a:p>
            <a:pPr marL="900113" lvl="1" indent="-442913">
              <a:spcBef>
                <a:spcPts val="600"/>
              </a:spcBef>
            </a:pPr>
            <a:r>
              <a:rPr lang="sk-SK" sz="1800" dirty="0" smtClean="0"/>
              <a:t>Zverejňuje na svojej webovej stránke všetky informácie a aktualizácie k výzvam a DOP</a:t>
            </a:r>
          </a:p>
          <a:p>
            <a:pPr marL="900113" lvl="1" indent="-442913">
              <a:spcBef>
                <a:spcPts val="600"/>
              </a:spcBef>
            </a:pPr>
            <a:r>
              <a:rPr lang="sk-SK" sz="1800" dirty="0" smtClean="0"/>
              <a:t>Komunikuje so žiadateľmi/prijímateľmi</a:t>
            </a:r>
          </a:p>
          <a:p>
            <a:pPr marL="900113" lvl="1" indent="-442913">
              <a:spcBef>
                <a:spcPts val="600"/>
              </a:spcBef>
            </a:pPr>
            <a:r>
              <a:rPr lang="sk-SK" sz="1800" dirty="0" smtClean="0"/>
              <a:t>Organizuje informačné semináre pre žiadateľov/prijímateľov</a:t>
            </a:r>
          </a:p>
          <a:p>
            <a:pPr marL="900113" lvl="1" indent="-442913">
              <a:spcBef>
                <a:spcPts val="600"/>
              </a:spcBef>
            </a:pPr>
            <a:r>
              <a:rPr lang="sk-SK" sz="1800" dirty="0" smtClean="0"/>
              <a:t>Zabezpečuje Administratívne overenie predložených žiadostí, Odborné hodnotenie a Vydávanie rozhodnutí o schválení/neschválení žiadostí o NFP</a:t>
            </a:r>
          </a:p>
          <a:p>
            <a:pPr marL="900113" lvl="1" indent="-442913">
              <a:spcBef>
                <a:spcPts val="600"/>
              </a:spcBef>
            </a:pPr>
            <a:r>
              <a:rPr lang="sk-SK" sz="1800" dirty="0" smtClean="0"/>
              <a:t>Zverejňuje aktuálnu alokáciu k vyhláseným výzvam</a:t>
            </a:r>
          </a:p>
          <a:p>
            <a:pPr marL="900113" lvl="1" indent="-442913">
              <a:spcBef>
                <a:spcPts val="600"/>
              </a:spcBef>
            </a:pPr>
            <a:r>
              <a:rPr lang="sk-SK" sz="1800" dirty="0" smtClean="0"/>
              <a:t>Zabezpečuje implementáciu schválených </a:t>
            </a:r>
            <a:r>
              <a:rPr lang="sk-SK" sz="1800" dirty="0" err="1" smtClean="0"/>
              <a:t>dopytovo-orientovaných</a:t>
            </a:r>
            <a:r>
              <a:rPr lang="sk-SK" sz="1800" dirty="0" smtClean="0"/>
              <a:t> projektov</a:t>
            </a:r>
          </a:p>
          <a:p>
            <a:pPr>
              <a:spcBef>
                <a:spcPts val="600"/>
              </a:spcBef>
            </a:pPr>
            <a:endParaRPr lang="sk-SK" sz="2000" dirty="0" smtClean="0"/>
          </a:p>
          <a:p>
            <a:pPr>
              <a:spcBef>
                <a:spcPts val="600"/>
              </a:spcBef>
            </a:pPr>
            <a:endParaRPr lang="sk-SK" sz="2000" dirty="0" smtClean="0"/>
          </a:p>
          <a:p>
            <a:pPr marL="0" indent="0" algn="just" defTabSz="327025">
              <a:spcBef>
                <a:spcPts val="0"/>
              </a:spcBef>
              <a:spcAft>
                <a:spcPts val="1200"/>
              </a:spcAft>
              <a:buNone/>
            </a:pPr>
            <a:endParaRPr lang="sk-SK" sz="1800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Činnosť Implementačnej agentúry MPSVR SR - DOP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80728"/>
            <a:ext cx="8618814" cy="460851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sk-SK" sz="1800" b="1" dirty="0" smtClean="0"/>
              <a:t>Dopytovo orientované projekty (DOP) - </a:t>
            </a:r>
            <a:r>
              <a:rPr lang="sk-SK" sz="1800" dirty="0" smtClean="0"/>
              <a:t>projekty, ktoré </a:t>
            </a:r>
            <a:r>
              <a:rPr lang="sk-SK" sz="1800" dirty="0"/>
              <a:t>sú predkladané na základe </a:t>
            </a:r>
            <a:r>
              <a:rPr lang="sk-SK" sz="1800" dirty="0" smtClean="0"/>
              <a:t>výzvy, </a:t>
            </a:r>
            <a:r>
              <a:rPr lang="sk-SK" sz="1800" dirty="0"/>
              <a:t>ktorú </a:t>
            </a:r>
            <a:r>
              <a:rPr lang="sk-SK" sz="1800" dirty="0" smtClean="0"/>
              <a:t>poskytovateľ </a:t>
            </a:r>
            <a:r>
              <a:rPr lang="sk-SK" sz="1800" dirty="0"/>
              <a:t>vyhlási </a:t>
            </a:r>
            <a:r>
              <a:rPr lang="sk-SK" sz="1800" dirty="0" smtClean="0"/>
              <a:t>zverejnením na </a:t>
            </a:r>
            <a:r>
              <a:rPr lang="sk-SK" sz="1800" dirty="0"/>
              <a:t>svojom webovom </a:t>
            </a:r>
            <a:r>
              <a:rPr lang="sk-SK" sz="1800" dirty="0" smtClean="0"/>
              <a:t>sídle. Úspešnosť </a:t>
            </a:r>
            <a:r>
              <a:rPr lang="sk-SK" sz="1800" dirty="0"/>
              <a:t>ž</a:t>
            </a:r>
            <a:r>
              <a:rPr lang="sk-SK" sz="1800" dirty="0" smtClean="0"/>
              <a:t>iadostí </a:t>
            </a:r>
            <a:r>
              <a:rPr lang="sk-SK" sz="1800" dirty="0"/>
              <a:t>je podmienená splnením podmienok </a:t>
            </a:r>
            <a:r>
              <a:rPr lang="sk-SK" sz="1800" dirty="0" smtClean="0"/>
              <a:t>odborného </a:t>
            </a:r>
            <a:r>
              <a:rPr lang="sk-SK" sz="1800" dirty="0"/>
              <a:t>hodnotenia a výberu </a:t>
            </a:r>
            <a:r>
              <a:rPr lang="sk-SK" sz="1800" dirty="0" err="1"/>
              <a:t>Ž</a:t>
            </a:r>
            <a:r>
              <a:rPr lang="sk-SK" sz="1800" dirty="0" err="1" smtClean="0"/>
              <a:t>oNFP</a:t>
            </a:r>
            <a:r>
              <a:rPr lang="sk-SK" sz="1800" dirty="0" smtClean="0"/>
              <a:t> v nadväznosti </a:t>
            </a:r>
            <a:r>
              <a:rPr lang="sk-SK" sz="1800" dirty="0"/>
              <a:t>na vyčlenenú alokáciu výzvy</a:t>
            </a:r>
            <a:r>
              <a:rPr lang="sk-SK" sz="1800" dirty="0" smtClean="0"/>
              <a:t>.</a:t>
            </a:r>
            <a:endParaRPr lang="sk-SK" sz="1800" b="1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lv-LV" sz="1800" b="1" dirty="0" smtClean="0"/>
              <a:t>Výzva </a:t>
            </a:r>
            <a:r>
              <a:rPr lang="lv-LV" sz="1800" b="1" dirty="0"/>
              <a:t>na predkladanie </a:t>
            </a:r>
            <a:r>
              <a:rPr lang="sk-SK" sz="1800" b="1" dirty="0" smtClean="0"/>
              <a:t>ž</a:t>
            </a:r>
            <a:r>
              <a:rPr lang="lv-LV" sz="1800" b="1" dirty="0" smtClean="0"/>
              <a:t>iadostí </a:t>
            </a:r>
            <a:r>
              <a:rPr lang="lv-LV" sz="1800" dirty="0" smtClean="0"/>
              <a:t>alebo</a:t>
            </a:r>
            <a:r>
              <a:rPr lang="sk-SK" sz="1800" dirty="0" smtClean="0"/>
              <a:t> </a:t>
            </a:r>
            <a:r>
              <a:rPr lang="lv-LV" sz="1800" b="1" dirty="0" smtClean="0"/>
              <a:t>Výzva</a:t>
            </a:r>
            <a:r>
              <a:rPr lang="lv-LV" sz="1800" dirty="0" smtClean="0"/>
              <a:t> -</a:t>
            </a:r>
            <a:r>
              <a:rPr lang="sk-SK" sz="1800" dirty="0"/>
              <a:t> </a:t>
            </a:r>
            <a:r>
              <a:rPr lang="lv-LV" sz="1800" dirty="0" smtClean="0"/>
              <a:t>východiskový </a:t>
            </a:r>
            <a:r>
              <a:rPr lang="lv-LV" sz="1800" dirty="0"/>
              <a:t>metodický a odborný podklad </a:t>
            </a:r>
            <a:r>
              <a:rPr lang="lv-LV" sz="1800" dirty="0" smtClean="0"/>
              <a:t>poskytovateľa</a:t>
            </a:r>
            <a:r>
              <a:rPr lang="lv-LV" sz="1800" dirty="0"/>
              <a:t>, na základe </a:t>
            </a:r>
            <a:r>
              <a:rPr lang="lv-LV" sz="1800" dirty="0" smtClean="0"/>
              <a:t>ktorého prijímateľ v</a:t>
            </a:r>
            <a:r>
              <a:rPr lang="sk-SK" sz="1800" dirty="0" smtClean="0"/>
              <a:t> </a:t>
            </a:r>
            <a:r>
              <a:rPr lang="lv-LV" sz="1800" dirty="0" smtClean="0"/>
              <a:t>postavení </a:t>
            </a:r>
            <a:r>
              <a:rPr lang="sk-SK" sz="1800" dirty="0"/>
              <a:t>ž</a:t>
            </a:r>
            <a:r>
              <a:rPr lang="lv-LV" sz="1800" dirty="0" smtClean="0"/>
              <a:t>iadateľa </a:t>
            </a:r>
            <a:r>
              <a:rPr lang="lv-LV" sz="1800" dirty="0"/>
              <a:t>vypracoval a </a:t>
            </a:r>
            <a:r>
              <a:rPr lang="lv-LV" sz="1800" dirty="0" smtClean="0"/>
              <a:t>predlo</a:t>
            </a:r>
            <a:r>
              <a:rPr lang="sk-SK" sz="1800" dirty="0" smtClean="0"/>
              <a:t>ž</a:t>
            </a:r>
            <a:r>
              <a:rPr lang="lv-LV" sz="1800" dirty="0" smtClean="0"/>
              <a:t>il </a:t>
            </a:r>
            <a:r>
              <a:rPr lang="sk-SK" sz="1800" dirty="0"/>
              <a:t>ž</a:t>
            </a:r>
            <a:r>
              <a:rPr lang="lv-LV" sz="1800" dirty="0" smtClean="0"/>
              <a:t>iadosť o</a:t>
            </a:r>
            <a:r>
              <a:rPr lang="sk-SK" sz="1800" dirty="0" smtClean="0"/>
              <a:t> </a:t>
            </a:r>
            <a:r>
              <a:rPr lang="lv-LV" sz="1800" dirty="0" smtClean="0"/>
              <a:t>NFP</a:t>
            </a:r>
            <a:r>
              <a:rPr lang="sk-SK" sz="1800" dirty="0" smtClean="0"/>
              <a:t> </a:t>
            </a:r>
            <a:r>
              <a:rPr lang="lv-LV" sz="1800" dirty="0" smtClean="0"/>
              <a:t>poskytovateľovi</a:t>
            </a:r>
            <a:r>
              <a:rPr lang="sk-SK" sz="1800" dirty="0"/>
              <a:t>.</a:t>
            </a:r>
            <a:endParaRPr lang="sk-SK" sz="18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sk-SK" sz="1800" b="1" dirty="0" smtClean="0"/>
              <a:t>Žiadosť o nenávratný finančný príspevok (</a:t>
            </a:r>
            <a:r>
              <a:rPr lang="sk-SK" sz="1800" b="1" dirty="0" err="1" smtClean="0"/>
              <a:t>ŽoNFP</a:t>
            </a:r>
            <a:r>
              <a:rPr lang="sk-SK" sz="1800" b="1" dirty="0" smtClean="0"/>
              <a:t>) - </a:t>
            </a:r>
            <a:r>
              <a:rPr lang="sk-SK" sz="1800" dirty="0" smtClean="0"/>
              <a:t>základný dokument </a:t>
            </a:r>
            <a:r>
              <a:rPr lang="sk-SK" sz="1800" dirty="0"/>
              <a:t>ktorým ž</a:t>
            </a:r>
            <a:r>
              <a:rPr lang="sk-SK" sz="1800" dirty="0" smtClean="0"/>
              <a:t>iadateľ na základe </a:t>
            </a:r>
            <a:r>
              <a:rPr lang="sk-SK" sz="1800" dirty="0"/>
              <a:t>vyhlásenej </a:t>
            </a:r>
            <a:r>
              <a:rPr lang="sk-SK" sz="1800" dirty="0" smtClean="0"/>
              <a:t>výzvy žiada poskytovateľa o spolufinancovanie projektu z finančných </a:t>
            </a:r>
            <a:r>
              <a:rPr lang="sk-SK" sz="1800" dirty="0"/>
              <a:t>prostriedkov určených </a:t>
            </a:r>
            <a:r>
              <a:rPr lang="sk-SK" sz="1800" dirty="0" smtClean="0"/>
              <a:t>na výzvu. </a:t>
            </a:r>
            <a:r>
              <a:rPr lang="sk-SK" sz="1800" dirty="0" err="1" smtClean="0"/>
              <a:t>ŽoNFP</a:t>
            </a:r>
            <a:r>
              <a:rPr lang="sk-SK" sz="1800" dirty="0" smtClean="0"/>
              <a:t> a jej </a:t>
            </a:r>
            <a:r>
              <a:rPr lang="sk-SK" sz="1800" dirty="0"/>
              <a:t>prílohy obsahujú údaje, </a:t>
            </a:r>
            <a:r>
              <a:rPr lang="sk-SK" sz="1800" dirty="0" smtClean="0"/>
              <a:t> ktoré sú </a:t>
            </a:r>
            <a:r>
              <a:rPr lang="sk-SK" sz="1800" dirty="0"/>
              <a:t>nevyhnutné </a:t>
            </a:r>
            <a:r>
              <a:rPr lang="sk-SK" sz="1800" dirty="0" smtClean="0"/>
              <a:t>na posúdenie </a:t>
            </a:r>
            <a:r>
              <a:rPr lang="sk-SK" sz="1800" dirty="0"/>
              <a:t>splnenia podmienok poskytnutia príspevku definovaných vo výzve. </a:t>
            </a:r>
            <a:r>
              <a:rPr lang="sk-SK" sz="1800" dirty="0" err="1"/>
              <a:t>Ž</a:t>
            </a:r>
            <a:r>
              <a:rPr lang="sk-SK" sz="1800" dirty="0" err="1" smtClean="0"/>
              <a:t>oNFP</a:t>
            </a:r>
            <a:r>
              <a:rPr lang="sk-SK" sz="1800" dirty="0" smtClean="0"/>
              <a:t> </a:t>
            </a:r>
            <a:r>
              <a:rPr lang="sk-SK" sz="1800" dirty="0"/>
              <a:t>je </a:t>
            </a:r>
            <a:r>
              <a:rPr lang="sk-SK" sz="1800" dirty="0" smtClean="0"/>
              <a:t>tvorená formulárom </a:t>
            </a:r>
            <a:r>
              <a:rPr lang="sk-SK" sz="1800" dirty="0" err="1"/>
              <a:t>Ž</a:t>
            </a:r>
            <a:r>
              <a:rPr lang="sk-SK" sz="1800" dirty="0" err="1" smtClean="0"/>
              <a:t>oNFP</a:t>
            </a:r>
            <a:r>
              <a:rPr lang="sk-SK" sz="1800" dirty="0" smtClean="0"/>
              <a:t> a prílohami </a:t>
            </a:r>
            <a:r>
              <a:rPr lang="sk-SK" sz="1800" dirty="0" err="1" smtClean="0"/>
              <a:t>ŽoNFP</a:t>
            </a:r>
            <a:r>
              <a:rPr lang="sk-SK" sz="1800" dirty="0" smtClean="0"/>
              <a:t>. Vzor </a:t>
            </a:r>
            <a:r>
              <a:rPr lang="sk-SK" sz="1800" dirty="0"/>
              <a:t>formuláru </a:t>
            </a:r>
            <a:r>
              <a:rPr lang="sk-SK" sz="1800" dirty="0" err="1"/>
              <a:t>Ž</a:t>
            </a:r>
            <a:r>
              <a:rPr lang="sk-SK" sz="1800" dirty="0" err="1" smtClean="0"/>
              <a:t>oNFP</a:t>
            </a:r>
            <a:r>
              <a:rPr lang="sk-SK" sz="1800" dirty="0" smtClean="0"/>
              <a:t> </a:t>
            </a:r>
            <a:r>
              <a:rPr lang="sk-SK" sz="1800" dirty="0"/>
              <a:t>vydáva </a:t>
            </a:r>
            <a:r>
              <a:rPr lang="sk-SK" sz="1800" dirty="0" smtClean="0"/>
              <a:t>CKO.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Základné pojmy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167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80728"/>
            <a:ext cx="8618814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k-SK" sz="1800" b="1" dirty="0" smtClean="0"/>
              <a:t>Nenávratný </a:t>
            </a:r>
            <a:r>
              <a:rPr lang="sk-SK" sz="1800" b="1" dirty="0"/>
              <a:t>finančný príspevok </a:t>
            </a:r>
            <a:r>
              <a:rPr lang="sk-SK" sz="1800" dirty="0"/>
              <a:t>alebo</a:t>
            </a:r>
            <a:r>
              <a:rPr lang="sk-SK" sz="1800" b="1" dirty="0"/>
              <a:t> NFP </a:t>
            </a:r>
            <a:r>
              <a:rPr lang="sk-SK" sz="1800" dirty="0"/>
              <a:t>-</a:t>
            </a:r>
            <a:r>
              <a:rPr lang="sk-SK" sz="1800" b="1" dirty="0"/>
              <a:t> </a:t>
            </a:r>
            <a:r>
              <a:rPr lang="sk-SK" sz="1800" dirty="0"/>
              <a:t>suma finančných prostriedkov poskytnutá prijímateľovi na realizáciu aktivít projektu, vychádzajúc zo schválenej žiadosti o NFP, podľa podmienok zmluvy o poskytnutí NFP z verejných prostriedkov v súlade s platnou právnou úpravou (najmä zákonom o príspevku z EŠIF, zákonom o finančnej kontrole a audite  a zákonom o rozpočtových pravidlách). Maximálna výška NFP vyplýva z rozhodnutia o schválení žiadosti o NFP a predstavuje určité % z celkových oprávnených výdavkov vzhľadom na intenzitu pomoci pre projekt v súlade s podmienkami Výzvy. </a:t>
            </a:r>
            <a:endParaRPr lang="sk-SK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k-SK" sz="1800" b="1" dirty="0"/>
              <a:t>Poskytovateľ </a:t>
            </a:r>
            <a:r>
              <a:rPr lang="sk-SK" sz="1800" dirty="0"/>
              <a:t>– osoba, poskytovateľ pomoci, ktorým môže byť </a:t>
            </a:r>
            <a:r>
              <a:rPr lang="sk-SK" sz="1800" dirty="0" smtClean="0"/>
              <a:t>RO alebo SO poverený </a:t>
            </a:r>
            <a:r>
              <a:rPr lang="sk-SK" sz="1800" dirty="0"/>
              <a:t>riadiacim </a:t>
            </a:r>
            <a:r>
              <a:rPr lang="sk-SK" sz="1800" dirty="0" smtClean="0"/>
              <a:t>orgánom</a:t>
            </a:r>
            <a:r>
              <a:rPr lang="sk-SK" sz="1800" dirty="0"/>
              <a:t>.</a:t>
            </a:r>
            <a:endParaRPr lang="sk-SK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k-SK" sz="1800" b="1" dirty="0" smtClean="0"/>
              <a:t>Žiadateľ </a:t>
            </a:r>
            <a:r>
              <a:rPr lang="sk-SK" sz="1800" dirty="0"/>
              <a:t>je osoba, ktorá </a:t>
            </a:r>
            <a:r>
              <a:rPr lang="sk-SK" sz="1800" b="1" dirty="0"/>
              <a:t>žiada o poskytnutie príspevku </a:t>
            </a:r>
            <a:r>
              <a:rPr lang="sk-SK" sz="1800" dirty="0"/>
              <a:t>do nadobudnutia účinnosti zmluvy o poskytnutí NFP. Po</a:t>
            </a:r>
            <a:r>
              <a:rPr lang="sk-SK" sz="1800" b="1" dirty="0"/>
              <a:t> nadobudnutí účinnosti zmluvy </a:t>
            </a:r>
            <a:r>
              <a:rPr lang="sk-SK" sz="1800" dirty="0"/>
              <a:t>o  NFP</a:t>
            </a:r>
            <a:r>
              <a:rPr lang="sk-SK" sz="1800" b="1" dirty="0"/>
              <a:t> sa </a:t>
            </a:r>
            <a:r>
              <a:rPr lang="sk-SK" sz="1800" b="1" u="sng" dirty="0"/>
              <a:t>žiadateľ</a:t>
            </a:r>
            <a:r>
              <a:rPr lang="sk-SK" sz="1800" b="1" dirty="0"/>
              <a:t> </a:t>
            </a:r>
            <a:r>
              <a:rPr lang="sk-SK" sz="1800" b="1" u="sng" dirty="0"/>
              <a:t>stáva</a:t>
            </a:r>
            <a:r>
              <a:rPr lang="sk-SK" sz="1800" b="1" dirty="0"/>
              <a:t> </a:t>
            </a:r>
            <a:r>
              <a:rPr lang="sk-SK" sz="1800" b="1" u="sng" dirty="0"/>
              <a:t>prijímateľom</a:t>
            </a:r>
            <a:r>
              <a:rPr lang="sk-SK" sz="1800" b="1" dirty="0"/>
              <a:t> </a:t>
            </a:r>
            <a:r>
              <a:rPr lang="sk-SK" sz="1800" dirty="0"/>
              <a:t>a riadi sa aj s </a:t>
            </a:r>
            <a:r>
              <a:rPr lang="sk-SK" sz="1800" u="sng" dirty="0"/>
              <a:t>príručkou pre prijímateľa </a:t>
            </a:r>
            <a:r>
              <a:rPr lang="sk-SK" sz="1800" dirty="0"/>
              <a:t>NFP</a:t>
            </a:r>
            <a:r>
              <a:rPr lang="sk-SK" sz="1800" dirty="0" smtClean="0"/>
              <a:t>.</a:t>
            </a:r>
            <a:endParaRPr lang="sk-SK" sz="1800" b="1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Základné pojmy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4944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3" cy="46805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/>
              <a:t>Štruktúra </a:t>
            </a:r>
            <a:r>
              <a:rPr lang="sk-SK" sz="2000" b="1" dirty="0" smtClean="0"/>
              <a:t>výziev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dirty="0"/>
              <a:t>V</a:t>
            </a:r>
            <a:r>
              <a:rPr lang="sk-SK" sz="2000" dirty="0" smtClean="0"/>
              <a:t>o </a:t>
            </a:r>
            <a:r>
              <a:rPr lang="sk-SK" sz="2000" dirty="0"/>
              <a:t>vybraných častiach výzvy je </a:t>
            </a:r>
            <a:r>
              <a:rPr lang="sk-SK" sz="2000" dirty="0" smtClean="0"/>
              <a:t>uvedená:</a:t>
            </a:r>
            <a:endParaRPr lang="sk-SK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defTabSz="327025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2.1 – oprávnenosť žiadateľa</a:t>
            </a:r>
          </a:p>
          <a:p>
            <a:pPr marL="0" indent="0" algn="just" defTabSz="327025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2.2 - oprávnenosť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cieľovej skupiny</a:t>
            </a:r>
          </a:p>
          <a:p>
            <a:pPr marL="0" indent="0" algn="just" defTabSz="327025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2.3 – oprávnenosť aktivít</a:t>
            </a:r>
          </a:p>
          <a:p>
            <a:pPr marL="0" indent="0" algn="just" defTabSz="327025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2.5 – oprávnenosť miesta realizácie projektu</a:t>
            </a:r>
          </a:p>
          <a:p>
            <a:pPr marL="627063" indent="-627063" algn="just" defTabSz="327025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2.9 –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ďalšie podmienky výzvy </a:t>
            </a:r>
            <a:r>
              <a:rPr lang="sk-SK" sz="2000" dirty="0"/>
              <a:t>(napr. minimálna a maximálna výška projektu; minimálna a maximálna časová oprávnenosť projektu – dĺžka realizácie projektu a </a:t>
            </a:r>
            <a:r>
              <a:rPr lang="sk-SK" sz="2000" dirty="0" smtClean="0"/>
              <a:t>iné)</a:t>
            </a:r>
          </a:p>
          <a:p>
            <a:pPr marL="0" indent="0" defTabSz="327025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u="sng" dirty="0" smtClean="0"/>
              <a:t>Disponibilná indikatívna alokácia </a:t>
            </a:r>
            <a:r>
              <a:rPr lang="sk-SK" sz="2000" dirty="0" smtClean="0"/>
              <a:t>za zdroje EÚ je zverejňovaná a pravidelne aktualizovaná na webovom sídle </a:t>
            </a:r>
            <a:r>
              <a:rPr lang="sk-SK" sz="2000" u="sng" dirty="0" err="1" smtClean="0">
                <a:hlinkClick r:id="rId3"/>
              </a:rPr>
              <a:t>www.ia.gov.sk</a:t>
            </a:r>
            <a:endParaRPr lang="cs-CZ" sz="20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260648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Výzvy - </a:t>
            </a:r>
            <a:r>
              <a:rPr lang="pl-PL" sz="2800" b="1" dirty="0">
                <a:solidFill>
                  <a:srgbClr val="F79646">
                    <a:lumMod val="75000"/>
                  </a:srgbClr>
                </a:solidFill>
              </a:rPr>
              <a:t>p</a:t>
            </a:r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odmienky </a:t>
            </a:r>
            <a:r>
              <a:rPr lang="pl-PL" sz="2800" b="1" dirty="0">
                <a:solidFill>
                  <a:srgbClr val="F79646">
                    <a:lumMod val="75000"/>
                  </a:srgbClr>
                </a:solidFill>
              </a:rPr>
              <a:t>poskytnutia príspevku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  <a:p>
            <a:pPr lvl="0">
              <a:spcBef>
                <a:spcPts val="0"/>
              </a:spcBef>
            </a:pPr>
            <a:endParaRPr lang="sk-SK" sz="28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1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608512"/>
          </a:xfrm>
        </p:spPr>
        <p:txBody>
          <a:bodyPr>
            <a:normAutofit fontScale="92500"/>
          </a:bodyPr>
          <a:lstStyle/>
          <a:p>
            <a:pPr marL="0" lvl="2" indent="0" algn="just">
              <a:lnSpc>
                <a:spcPts val="2200"/>
              </a:lnSpc>
              <a:spcBef>
                <a:spcPts val="1200"/>
              </a:spcBef>
              <a:buNone/>
            </a:pPr>
            <a:r>
              <a:rPr lang="sk-SK" sz="2000" b="1" dirty="0"/>
              <a:t>Oprávnenosť žiadateľa </a:t>
            </a:r>
          </a:p>
          <a:p>
            <a:pPr algn="just">
              <a:spcBef>
                <a:spcPts val="0"/>
              </a:spcBef>
            </a:pPr>
            <a:endParaRPr lang="sk-SK" sz="800" dirty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Oprávneným žiadateľom je subjekt uvedený vo výzve. </a:t>
            </a:r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Upozorňujeme žiadateľov, aby si dôkladne prečítali všetky podmienky oprávnenosti žiadateľa. </a:t>
            </a:r>
            <a:endParaRPr lang="sk-SK" sz="1000" dirty="0"/>
          </a:p>
          <a:p>
            <a:pPr marL="0" lvl="2" indent="0" algn="just">
              <a:lnSpc>
                <a:spcPts val="2200"/>
              </a:lnSpc>
              <a:spcBef>
                <a:spcPts val="600"/>
              </a:spcBef>
              <a:buNone/>
            </a:pPr>
            <a:endParaRPr lang="sk-SK" sz="800" b="1" dirty="0"/>
          </a:p>
          <a:p>
            <a:pPr marL="0" lvl="2" indent="0" algn="just">
              <a:lnSpc>
                <a:spcPts val="2200"/>
              </a:lnSpc>
              <a:spcBef>
                <a:spcPts val="600"/>
              </a:spcBef>
              <a:buNone/>
            </a:pPr>
            <a:r>
              <a:rPr lang="sk-SK" sz="2000" b="1" dirty="0"/>
              <a:t>Oprávnenosť partnera  žiadateľa</a:t>
            </a:r>
            <a:endParaRPr lang="sk-SK" sz="800" dirty="0"/>
          </a:p>
          <a:p>
            <a:pPr marL="0" lvl="2" indent="0" algn="just">
              <a:spcBef>
                <a:spcPts val="0"/>
              </a:spcBef>
              <a:buNone/>
            </a:pPr>
            <a:endParaRPr lang="sk-SK" sz="800" b="1" dirty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Informácia, či výzva umožňuje partnerstvo, alebo či je žiadateľ povinný mať partnera je uvedená priamo vo výzve. </a:t>
            </a:r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Poskytovateľ príspevku je oprávnený vo výzve obmedziť, resp. vylúčiť partnera ako aj oprávnenosť výdavkov partnera. </a:t>
            </a:r>
            <a:endParaRPr lang="sk-SK" sz="2000" b="1" dirty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Podmienky partnerstva konkrétnej výzvy poskytovateľ uvádza v časti </a:t>
            </a:r>
            <a:r>
              <a:rPr lang="sk-SK" sz="2000" dirty="0" smtClean="0"/>
              <a:t>2.1 </a:t>
            </a:r>
            <a:r>
              <a:rPr lang="sk-SK" sz="2000" dirty="0"/>
              <a:t>výzvy</a:t>
            </a:r>
            <a:r>
              <a:rPr lang="sk-SK" sz="2000" dirty="0" smtClean="0"/>
              <a:t>.</a:t>
            </a:r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 smtClean="0"/>
              <a:t>Podmienky poskytnutia príspevku, ktoré sa vzťahujú na žiadateľa, sa primerane vzťahujú aj na partnera a </a:t>
            </a:r>
            <a:r>
              <a:rPr lang="sk-SK" sz="2000" dirty="0"/>
              <a:t> </a:t>
            </a:r>
            <a:r>
              <a:rPr lang="sk-SK" sz="2000" dirty="0" smtClean="0"/>
              <a:t>partner je povinný ich spĺňať a dodržiavať.</a:t>
            </a:r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endParaRPr lang="sk-SK" sz="20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Oprávnenosť žiadateľa a partnera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24847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000" dirty="0"/>
              <a:t>Žiadateľ musí pri príprave žiadosti o NFP vychádzať presne z tej cieľovej skupiny, v </a:t>
            </a:r>
            <a:r>
              <a:rPr lang="sk-SK" sz="2000" u="sng" dirty="0"/>
              <a:t>prospech ktorej má byť projekt realizovaný </a:t>
            </a:r>
            <a:r>
              <a:rPr lang="sk-SK" sz="2000" dirty="0"/>
              <a:t>a ktorú poskytovateľ uviedol vo výzve.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000" u="sng" dirty="0"/>
              <a:t>Cieľová skupina zároveň musí byť vždy z oprávneného územia realizácie dopytovo orientovaného </a:t>
            </a:r>
            <a:r>
              <a:rPr lang="sk-SK" sz="2000" u="sng" dirty="0" smtClean="0"/>
              <a:t>projektu</a:t>
            </a:r>
            <a:r>
              <a:rPr lang="sk-SK" sz="2000" dirty="0" smtClean="0"/>
              <a:t>.</a:t>
            </a:r>
            <a:endParaRPr lang="sk-SK" sz="2000" dirty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000" dirty="0"/>
              <a:t>Oprávnenosť cieľovej skupiny poskytovateľ uvádza vo výzve v rámci podmienok poskytnutia </a:t>
            </a:r>
            <a:r>
              <a:rPr lang="sk-SK" sz="2000" dirty="0" smtClean="0"/>
              <a:t>príspevku (časť 2.2). </a:t>
            </a:r>
            <a:endParaRPr lang="sk-SK" sz="20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Oprávnenosť cieľovej skupiny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489654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b="1" dirty="0"/>
              <a:t>Žiadateľ je povinný realizovať aktivity projektu výlučne v prospech oprávneného územia</a:t>
            </a:r>
            <a:r>
              <a:rPr lang="sk-SK" sz="2400" b="1" dirty="0" smtClean="0"/>
              <a:t>.</a:t>
            </a: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dirty="0" smtClean="0"/>
              <a:t>V každej výzve je určené  </a:t>
            </a:r>
            <a:r>
              <a:rPr lang="sk-SK" sz="2400" u="sng" dirty="0" smtClean="0"/>
              <a:t>oprávnené územie</a:t>
            </a:r>
            <a:r>
              <a:rPr lang="sk-SK" sz="2400" dirty="0" smtClean="0"/>
              <a:t> pre realizáciu projektu.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b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b="1" dirty="0" smtClean="0"/>
              <a:t>Územie </a:t>
            </a:r>
            <a:r>
              <a:rPr lang="sk-SK" sz="2400" b="1" u="sng" dirty="0"/>
              <a:t>menej</a:t>
            </a:r>
            <a:r>
              <a:rPr lang="sk-SK" sz="2400" b="1" dirty="0"/>
              <a:t> rozvinutých regiónov SR</a:t>
            </a:r>
            <a:r>
              <a:rPr lang="sk-SK" sz="2400" dirty="0"/>
              <a:t>, t.j. </a:t>
            </a:r>
            <a:r>
              <a:rPr lang="sk-SK" sz="2400" dirty="0" smtClean="0"/>
              <a:t>územie </a:t>
            </a:r>
            <a:r>
              <a:rPr lang="sk-SK" sz="2400" dirty="0"/>
              <a:t>SR okrem Bratislavského </a:t>
            </a:r>
            <a:r>
              <a:rPr lang="sk-SK" sz="2400" dirty="0" smtClean="0"/>
              <a:t> kraja: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1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sk-SK" sz="2400" dirty="0"/>
              <a:t>NUTS II –  Západné Slovensko (Trnavský, Nitriansky a Trenčiansky </a:t>
            </a:r>
            <a:r>
              <a:rPr lang="sk-SK" sz="2400" dirty="0" smtClean="0"/>
              <a:t>kraj),</a:t>
            </a:r>
            <a:endParaRPr lang="sk-SK" sz="24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sk-SK" sz="2400" dirty="0"/>
              <a:t>NUTS II –  Stredné Slovensko (Žilinský a Banskobystrický </a:t>
            </a:r>
            <a:r>
              <a:rPr lang="sk-SK" sz="2400" dirty="0" smtClean="0"/>
              <a:t>kraj),</a:t>
            </a:r>
            <a:endParaRPr lang="sk-SK" sz="24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sk-SK" sz="2400" dirty="0"/>
              <a:t>NUTS II – Východné Slovensko (Prešovský a Košický </a:t>
            </a:r>
            <a:r>
              <a:rPr lang="sk-SK" sz="2400" dirty="0" smtClean="0"/>
              <a:t>kraj).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b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b="1" dirty="0" smtClean="0"/>
              <a:t>Územie </a:t>
            </a:r>
            <a:r>
              <a:rPr lang="sk-SK" sz="2400" b="1" u="sng" dirty="0" smtClean="0"/>
              <a:t>viac</a:t>
            </a:r>
            <a:r>
              <a:rPr lang="sk-SK" sz="2400" b="1" dirty="0" smtClean="0"/>
              <a:t> rozvinutých regiónov SR </a:t>
            </a:r>
            <a:endParaRPr lang="sk-SK" sz="24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sk-SK" sz="2400" dirty="0"/>
              <a:t>NUTS II –  Bratislavský kraj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dirty="0" smtClean="0"/>
              <a:t>Pri </a:t>
            </a:r>
            <a:r>
              <a:rPr lang="sk-SK" sz="2400" dirty="0"/>
              <a:t>posudzovaní územnej oprávnenosti je </a:t>
            </a:r>
            <a:r>
              <a:rPr lang="sk-SK" sz="2400" u="sng" dirty="0"/>
              <a:t>rozhodujúce miesto výkonu </a:t>
            </a:r>
            <a:r>
              <a:rPr lang="sk-SK" sz="2400" u="sng" dirty="0" smtClean="0"/>
              <a:t>aktivity</a:t>
            </a:r>
            <a:r>
              <a:rPr lang="sk-SK" sz="2400" dirty="0" smtClean="0"/>
              <a:t>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400" dirty="0" smtClean="0"/>
              <a:t>(sídlo </a:t>
            </a:r>
            <a:r>
              <a:rPr lang="sk-SK" sz="2400" dirty="0"/>
              <a:t>žiadateľa nie je pre určenie územnej oprávnenosti rozhodujúce</a:t>
            </a:r>
            <a:r>
              <a:rPr lang="sk-SK" sz="2400" dirty="0" smtClean="0"/>
              <a:t>).</a:t>
            </a:r>
            <a:endParaRPr lang="sk-SK" sz="24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Oprávnenosť miesta realizácie projektu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388843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000" dirty="0"/>
              <a:t>Časová oprávnenosť realizácie projektu je stanovená vo výzve (časť </a:t>
            </a:r>
            <a:r>
              <a:rPr lang="sk-SK" sz="2000" dirty="0" smtClean="0"/>
              <a:t>2.9).</a:t>
            </a:r>
            <a:endParaRPr lang="sk-SK" sz="2000" dirty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000" dirty="0"/>
              <a:t>Žiadateľ je oprávnený realizovať projekt iba počas časovej oprávnenosti realizácie projektu, ktorá môže byť ohraničená konkrétnym dátumom/dátumami alebo maximálnou dĺžkou realizácie projektu.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000" b="1" dirty="0"/>
              <a:t>Počas časovej oprávnenosti realizácie projektu sa posudzuje aj oprávnenosť výdavkov </a:t>
            </a:r>
            <a:r>
              <a:rPr lang="sk-SK" sz="2000" dirty="0"/>
              <a:t>pre financovanie projektov z OP ĽZ. 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Časová oprávnenosť projektu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176464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sk-SK" sz="2200" dirty="0"/>
              <a:t>Poskytovateľ príspevku pri stanovení rozsahu povinných príloh identifikuje ešte pred vyhlásením výzvy všetky</a:t>
            </a:r>
            <a:r>
              <a:rPr lang="sk-SK" sz="2200" b="1" dirty="0"/>
              <a:t> podmienky poskytnutia NFP a  priradí k nim vo výzve aj zodpovedajúci zdroj overenia.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sk-SK" sz="2200" b="1" dirty="0"/>
              <a:t>Poskytovateľ umožní nahradiť niektoré dokumenty, preukazujúce splnenie podmienok poskytnutia príspevku vo výzve, čestným vyhlásením žiadateľa </a:t>
            </a:r>
            <a:r>
              <a:rPr lang="sk-SK" sz="2200" dirty="0"/>
              <a:t>(súčasť formulára </a:t>
            </a:r>
            <a:r>
              <a:rPr lang="sk-SK" sz="2200" dirty="0" err="1"/>
              <a:t>ŽoNFP</a:t>
            </a:r>
            <a:r>
              <a:rPr lang="sk-SK" sz="2200" dirty="0"/>
              <a:t> bod 15), okrem dokumentácie k verejnému obstarávaniu, ktorá bude vždy požadovaná.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Prílohy žiadosti o NFP</a:t>
            </a:r>
          </a:p>
        </p:txBody>
      </p:sp>
    </p:spTree>
    <p:extLst>
      <p:ext uri="{BB962C8B-B14F-4D97-AF65-F5344CB8AC3E}">
        <p14:creationId xmlns:p14="http://schemas.microsoft.com/office/powerpoint/2010/main" val="38352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sk-SK" sz="1800" b="1" dirty="0" smtClean="0"/>
              <a:t>Štrukturálne </a:t>
            </a:r>
            <a:r>
              <a:rPr lang="sk-SK" sz="1800" b="1" dirty="0"/>
              <a:t>fondy</a:t>
            </a:r>
            <a:r>
              <a:rPr lang="sk-SK" sz="1800" dirty="0"/>
              <a:t> sú spolu s kohéznymi fondmi finančnými nástrojmi regionálnej politiky Európskej únie. </a:t>
            </a:r>
            <a:endParaRPr lang="sk-SK" sz="1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sk-SK" sz="1800" dirty="0" smtClean="0"/>
              <a:t>Cieľ - znižovanie rozdielov </a:t>
            </a:r>
            <a:r>
              <a:rPr lang="sk-SK" sz="1800" dirty="0"/>
              <a:t>medzi regiónmi členských štátov. Európske štrukturálne fondy vznikli v 1957 podpisom Rímskej zmluvy. </a:t>
            </a:r>
            <a:endParaRPr lang="sk-SK" sz="1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sk-SK" sz="1800" dirty="0" smtClean="0"/>
              <a:t>Prostriedky </a:t>
            </a:r>
            <a:r>
              <a:rPr lang="sk-SK" sz="1800" dirty="0"/>
              <a:t>z týchto fondov sú určené na pomoc menej rozvinutým regiónom, regiónom, ktoré zápasia so štrukturálnymi problémami a na podporu adaptácie a modernizácie politík, systémov vzdelávania a odbornej prípravy zamestnanosti.</a:t>
            </a:r>
            <a:endParaRPr lang="sk-SK" sz="1800" b="1" dirty="0"/>
          </a:p>
          <a:p>
            <a:pPr marL="355600" indent="-355600">
              <a:spcBef>
                <a:spcPts val="0"/>
              </a:spcBef>
            </a:pPr>
            <a:r>
              <a:rPr lang="sk-SK" sz="1800" b="1" dirty="0" smtClean="0"/>
              <a:t>Európske štrukturálne a investičné fondy (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EŠIF</a:t>
            </a:r>
            <a:r>
              <a:rPr lang="sk-SK" sz="1800" b="1" dirty="0" smtClean="0"/>
              <a:t>) </a:t>
            </a:r>
            <a:r>
              <a:rPr lang="sk-SK" sz="1800" dirty="0" smtClean="0"/>
              <a:t>– 4 štrukturálne fondy</a:t>
            </a:r>
          </a:p>
          <a:p>
            <a:pPr marL="1041400" lvl="1" indent="-236538">
              <a:spcBef>
                <a:spcPts val="0"/>
              </a:spcBef>
            </a:pPr>
            <a:r>
              <a:rPr lang="sk-SK" sz="1800" i="1" dirty="0" smtClean="0"/>
              <a:t>Európsky </a:t>
            </a:r>
            <a:r>
              <a:rPr lang="sk-SK" sz="1800" i="1" dirty="0"/>
              <a:t>fond regionálneho </a:t>
            </a:r>
            <a:r>
              <a:rPr lang="sk-SK" sz="1800" i="1" dirty="0" smtClean="0"/>
              <a:t>rozvoja</a:t>
            </a:r>
            <a:endParaRPr lang="sk-SK" sz="1800" i="1" dirty="0"/>
          </a:p>
          <a:p>
            <a:pPr marL="1041400" lvl="1" indent="-236538">
              <a:spcBef>
                <a:spcPts val="0"/>
              </a:spcBef>
            </a:pPr>
            <a:r>
              <a:rPr lang="sk-SK" sz="1800" i="1" dirty="0">
                <a:solidFill>
                  <a:schemeClr val="accent6">
                    <a:lumMod val="75000"/>
                  </a:schemeClr>
                </a:solidFill>
              </a:rPr>
              <a:t>Európsky sociálny </a:t>
            </a:r>
            <a:r>
              <a:rPr lang="sk-SK" sz="1800" i="1" dirty="0" smtClean="0">
                <a:solidFill>
                  <a:schemeClr val="accent6">
                    <a:lumMod val="75000"/>
                  </a:schemeClr>
                </a:solidFill>
              </a:rPr>
              <a:t>fond</a:t>
            </a:r>
            <a:endParaRPr lang="sk-SK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1041400" lvl="1" indent="-236538">
              <a:spcBef>
                <a:spcPts val="0"/>
              </a:spcBef>
            </a:pPr>
            <a:r>
              <a:rPr lang="sk-SK" sz="1800" i="1" dirty="0"/>
              <a:t>Európsky poľnohospodársky fond pre rozvoj </a:t>
            </a:r>
            <a:r>
              <a:rPr lang="sk-SK" sz="1800" i="1" dirty="0" smtClean="0"/>
              <a:t>vidieka</a:t>
            </a:r>
            <a:endParaRPr lang="sk-SK" sz="1800" i="1" dirty="0"/>
          </a:p>
          <a:p>
            <a:pPr marL="1041400" lvl="1" indent="-236538">
              <a:spcBef>
                <a:spcPts val="0"/>
              </a:spcBef>
            </a:pPr>
            <a:r>
              <a:rPr lang="sk-SK" sz="1800" i="1" dirty="0"/>
              <a:t>Európsky námorný a rybársky </a:t>
            </a:r>
            <a:r>
              <a:rPr lang="sk-SK" sz="1800" i="1" dirty="0" smtClean="0"/>
              <a:t>fond</a:t>
            </a:r>
            <a:endParaRPr lang="sk-SK" sz="1800" dirty="0"/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sk-SK" sz="1800" dirty="0" smtClean="0"/>
              <a:t>	a Kohézny fond.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Európske štrukturálne a investičné fondy</a:t>
            </a:r>
          </a:p>
        </p:txBody>
      </p:sp>
    </p:spTree>
    <p:extLst>
      <p:ext uri="{BB962C8B-B14F-4D97-AF65-F5344CB8AC3E}">
        <p14:creationId xmlns:p14="http://schemas.microsoft.com/office/powerpoint/2010/main" val="4189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176464"/>
          </a:xfrm>
        </p:spPr>
        <p:txBody>
          <a:bodyPr>
            <a:noAutofit/>
          </a:bodyPr>
          <a:lstStyle/>
          <a:p>
            <a:pPr marL="3767138" indent="-37671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200" b="1" dirty="0" smtClean="0"/>
              <a:t>Uplatňovanie štátnej pomoci – schémy štátnej pomoci  </a:t>
            </a:r>
            <a:r>
              <a:rPr lang="sk-SK" sz="2200" dirty="0" smtClean="0"/>
              <a:t>a </a:t>
            </a:r>
          </a:p>
          <a:p>
            <a:pPr marL="3767138" indent="-9525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200" b="1" dirty="0" smtClean="0"/>
              <a:t>s</a:t>
            </a:r>
            <a:r>
              <a:rPr lang="it-IT" sz="2200" b="1" dirty="0" smtClean="0"/>
              <a:t>chém</a:t>
            </a:r>
            <a:r>
              <a:rPr lang="sk-SK" sz="2200" b="1" dirty="0" smtClean="0"/>
              <a:t>y</a:t>
            </a:r>
            <a:r>
              <a:rPr lang="it-IT" sz="2200" b="1" dirty="0" smtClean="0"/>
              <a:t> </a:t>
            </a:r>
            <a:r>
              <a:rPr lang="it-IT" sz="2200" b="1" dirty="0"/>
              <a:t>pomoci </a:t>
            </a:r>
            <a:r>
              <a:rPr lang="it-IT" sz="2200" b="1" i="1" dirty="0"/>
              <a:t>de </a:t>
            </a:r>
            <a:r>
              <a:rPr lang="it-IT" sz="2200" b="1" i="1" dirty="0" smtClean="0"/>
              <a:t>minimis</a:t>
            </a:r>
            <a:endParaRPr lang="sk-SK" sz="2200" b="1" i="1" dirty="0" smtClean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200" dirty="0" smtClean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200" dirty="0" smtClean="0"/>
              <a:t>Vo výzve je určené, či sa na oprávnené </a:t>
            </a:r>
            <a:r>
              <a:rPr lang="sk-SK" sz="2200" dirty="0"/>
              <a:t>aktivity </a:t>
            </a:r>
            <a:r>
              <a:rPr lang="sk-SK" sz="2200" dirty="0" smtClean="0"/>
              <a:t>projektu vyťahujú podmienky štátnej pomoci.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200" dirty="0"/>
              <a:t>V zmysle pravidiel o štátnej pomoci </a:t>
            </a:r>
            <a:r>
              <a:rPr lang="sk-SK" sz="2200" b="1" dirty="0" smtClean="0"/>
              <a:t>oprávnený žiadateľ je povinný </a:t>
            </a:r>
            <a:r>
              <a:rPr lang="sk-SK" sz="2200" dirty="0" smtClean="0"/>
              <a:t>v </a:t>
            </a:r>
            <a:r>
              <a:rPr lang="sk-SK" sz="2200" dirty="0" err="1" smtClean="0"/>
              <a:t>ŽoNFP</a:t>
            </a:r>
            <a:r>
              <a:rPr lang="sk-SK" sz="2200" dirty="0" smtClean="0"/>
              <a:t> uviesť výšku čerpania v predchádzajúcich troch fiškálnych rokoch.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200" dirty="0" smtClean="0"/>
              <a:t>Odporúčame </a:t>
            </a:r>
            <a:r>
              <a:rPr lang="sk-SK" sz="2200" u="sng" dirty="0" smtClean="0"/>
              <a:t>overenie výšky čerpania poskytnutej pomoci žiadateľom </a:t>
            </a:r>
            <a:r>
              <a:rPr lang="sk-SK" sz="2200" dirty="0" smtClean="0"/>
              <a:t>v Informačnom systéme </a:t>
            </a:r>
            <a:r>
              <a:rPr lang="sk-SK" sz="2200" dirty="0"/>
              <a:t>PMÚ (IS </a:t>
            </a:r>
            <a:r>
              <a:rPr lang="sk-SK" sz="2200" dirty="0" smtClean="0"/>
              <a:t>SEMP), </a:t>
            </a:r>
            <a:r>
              <a:rPr lang="sk-SK" sz="2200" dirty="0" err="1" smtClean="0"/>
              <a:t>link</a:t>
            </a:r>
            <a:r>
              <a:rPr lang="sk-SK" sz="2200" dirty="0" smtClean="0"/>
              <a:t>: </a:t>
            </a:r>
            <a:r>
              <a:rPr lang="sk-SK" sz="2200" u="sng" dirty="0" smtClean="0">
                <a:hlinkClick r:id="rId3"/>
              </a:rPr>
              <a:t>https</a:t>
            </a:r>
            <a:r>
              <a:rPr lang="sk-SK" sz="2200" u="sng" dirty="0">
                <a:hlinkClick r:id="rId3"/>
              </a:rPr>
              <a:t>://semp.kti2dc.sk</a:t>
            </a:r>
            <a:endParaRPr lang="sk-SK" sz="22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Podmienky nastavenia výziev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3816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2400" dirty="0"/>
              <a:t>Podmienky oprávnenosti výdavkov:</a:t>
            </a:r>
          </a:p>
          <a:p>
            <a:pPr marL="0" indent="0">
              <a:buNone/>
            </a:pPr>
            <a:r>
              <a:rPr lang="sk-SK" sz="2400" dirty="0"/>
              <a:t>                                            </a:t>
            </a:r>
          </a:p>
          <a:p>
            <a:pPr marL="0" indent="0">
              <a:buNone/>
            </a:pPr>
            <a:r>
              <a:rPr lang="sk-SK" sz="2400" dirty="0"/>
              <a:t>                           </a:t>
            </a:r>
          </a:p>
          <a:p>
            <a:pPr marL="0" indent="0">
              <a:buNone/>
            </a:pPr>
            <a:r>
              <a:rPr lang="sk-SK" sz="2400" dirty="0"/>
              <a:t>                                                               </a:t>
            </a:r>
          </a:p>
          <a:p>
            <a:pPr marL="0" indent="0" algn="ctr">
              <a:buNone/>
            </a:pPr>
            <a:r>
              <a:rPr lang="sk-SK" sz="2400" b="1" dirty="0"/>
              <a:t>                  </a:t>
            </a:r>
          </a:p>
          <a:p>
            <a:pPr marL="0" indent="0" algn="ctr">
              <a:buNone/>
            </a:pPr>
            <a:endParaRPr lang="sk-SK" sz="2400" b="1" dirty="0"/>
          </a:p>
          <a:p>
            <a:pPr marL="0" indent="0" algn="ctr">
              <a:buNone/>
            </a:pPr>
            <a:r>
              <a:rPr lang="sk-SK" sz="2400" dirty="0" smtClean="0"/>
              <a:t>VECNÁ </a:t>
            </a:r>
            <a:r>
              <a:rPr lang="sk-SK" sz="2400" dirty="0"/>
              <a:t>– ČASOVÁ – ÚZEMNÁ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Oprávnenosť výdavkov projektu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sipkova\Pictures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936104" cy="19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sipkova\Pictures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292" y="1988840"/>
            <a:ext cx="936104" cy="19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ipkova\Pictures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096" y="1988840"/>
            <a:ext cx="936104" cy="19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9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752528"/>
          </a:xfr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</a:pPr>
            <a:r>
              <a:rPr lang="sk-SK" sz="2100" dirty="0" smtClean="0"/>
              <a:t>náklady </a:t>
            </a:r>
            <a:r>
              <a:rPr lang="sk-SK" sz="2100" dirty="0"/>
              <a:t>musia byť v súlade s európskou a národnou legislatívou a s OP ĽZ vrátane nadväzujúcich dokumentov, </a:t>
            </a:r>
            <a:endParaRPr lang="sk-SK" sz="2100" dirty="0" smtClean="0"/>
          </a:p>
          <a:p>
            <a:pPr lvl="0" algn="just">
              <a:spcBef>
                <a:spcPts val="1200"/>
              </a:spcBef>
            </a:pPr>
            <a:r>
              <a:rPr lang="sk-SK" sz="2100" dirty="0" smtClean="0"/>
              <a:t>výdavky musia priamo súvisieť s projektom,</a:t>
            </a:r>
            <a:endParaRPr lang="sk-SK" sz="2100" dirty="0"/>
          </a:p>
          <a:p>
            <a:pPr lvl="0" algn="just">
              <a:spcBef>
                <a:spcPts val="1200"/>
              </a:spcBef>
            </a:pPr>
            <a:r>
              <a:rPr lang="sk-SK" sz="2100" dirty="0"/>
              <a:t>náklady musia byť primerané (musia zodpovedať obvyklým cenám v danom mieste a čase), nevyhnutné a ich využitie musí byť v súlade s princípmi:</a:t>
            </a:r>
          </a:p>
          <a:p>
            <a:pPr marL="539750" indent="0" algn="just">
              <a:buNone/>
            </a:pPr>
            <a:r>
              <a:rPr lang="sk-SK" sz="2100" dirty="0"/>
              <a:t>a) </a:t>
            </a:r>
            <a:r>
              <a:rPr lang="sk-SK" sz="2100" b="1" u="sng" dirty="0"/>
              <a:t>hospodárnosti</a:t>
            </a:r>
            <a:r>
              <a:rPr lang="sk-SK" sz="2100" dirty="0"/>
              <a:t> (minimalizácia výdavkov pri rešpektovaní cieľov projektu</a:t>
            </a:r>
            <a:r>
              <a:rPr lang="sk-SK" sz="2100" dirty="0" smtClean="0"/>
              <a:t>),</a:t>
            </a:r>
            <a:endParaRPr lang="sk-SK" sz="2100" dirty="0"/>
          </a:p>
          <a:p>
            <a:pPr marL="539750" indent="0" algn="just">
              <a:buNone/>
            </a:pPr>
            <a:r>
              <a:rPr lang="sk-SK" sz="2100" dirty="0"/>
              <a:t>b) </a:t>
            </a:r>
            <a:r>
              <a:rPr lang="sk-SK" sz="2100" b="1" u="sng" dirty="0"/>
              <a:t>účelnosti </a:t>
            </a:r>
            <a:r>
              <a:rPr lang="sk-SK" sz="2100" dirty="0"/>
              <a:t>(priama väzba na projekt / aktivitu a nevyhnutnosť pre realizáciu projektu</a:t>
            </a:r>
            <a:r>
              <a:rPr lang="sk-SK" sz="2100" dirty="0" smtClean="0"/>
              <a:t>),</a:t>
            </a:r>
            <a:endParaRPr lang="sk-SK" sz="2100" dirty="0"/>
          </a:p>
          <a:p>
            <a:pPr marL="539750" indent="0" algn="just">
              <a:buNone/>
            </a:pPr>
            <a:r>
              <a:rPr lang="sk-SK" sz="2100" dirty="0"/>
              <a:t>c) </a:t>
            </a:r>
            <a:r>
              <a:rPr lang="sk-SK" sz="2100" b="1" u="sng" dirty="0"/>
              <a:t>efektívnosti</a:t>
            </a:r>
            <a:r>
              <a:rPr lang="sk-SK" sz="2100" dirty="0"/>
              <a:t> (maximalizácia pomerov medzi výstupmi a vstupmi projektu</a:t>
            </a:r>
            <a:r>
              <a:rPr lang="sk-SK" sz="2100" dirty="0" smtClean="0"/>
              <a:t>),</a:t>
            </a:r>
            <a:endParaRPr lang="sk-SK" sz="2100" dirty="0"/>
          </a:p>
          <a:p>
            <a:pPr marL="539750" indent="0" algn="just">
              <a:buNone/>
            </a:pPr>
            <a:r>
              <a:rPr lang="sk-SK" sz="2100" dirty="0"/>
              <a:t>d) </a:t>
            </a:r>
            <a:r>
              <a:rPr lang="sk-SK" sz="2100" b="1" u="sng" dirty="0"/>
              <a:t>účinnosti</a:t>
            </a:r>
            <a:r>
              <a:rPr lang="sk-SK" sz="2100" b="1" dirty="0"/>
              <a:t> </a:t>
            </a:r>
            <a:r>
              <a:rPr lang="sk-SK" sz="2100" dirty="0"/>
              <a:t>(dosahovanie plánovaných výsledkov vzhľadom na použité verejné financie</a:t>
            </a:r>
            <a:r>
              <a:rPr lang="sk-SK" sz="2100" dirty="0" smtClean="0"/>
              <a:t>).</a:t>
            </a:r>
            <a:endParaRPr lang="sk-SK" sz="21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Základné princípy pre zostavenie rozpočtu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projektu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8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248472"/>
          </a:xfrm>
        </p:spPr>
        <p:txBody>
          <a:bodyPr>
            <a:noAutofit/>
          </a:bodyPr>
          <a:lstStyle/>
          <a:p>
            <a:r>
              <a:rPr lang="sk-SK" sz="2100" b="1" dirty="0" smtClean="0"/>
              <a:t>Z</a:t>
            </a:r>
            <a:r>
              <a:rPr lang="sk-SK" sz="2100" b="1" dirty="0"/>
              <a:t> hľadiska vykazovania </a:t>
            </a:r>
            <a:r>
              <a:rPr lang="sk-SK" sz="2100" dirty="0"/>
              <a:t>je možné výdavky projektu rozdeliť:</a:t>
            </a:r>
          </a:p>
          <a:p>
            <a:pPr marL="896938" lvl="1" indent="-352425"/>
            <a:r>
              <a:rPr lang="sk-SK" sz="2100" dirty="0"/>
              <a:t>výdavky vykazované metódou </a:t>
            </a:r>
            <a:r>
              <a:rPr lang="sk-SK" sz="2100" b="1" dirty="0"/>
              <a:t>skutočne vynaložených a zaplatených výdavkov </a:t>
            </a:r>
            <a:r>
              <a:rPr lang="sk-SK" sz="2100" dirty="0"/>
              <a:t> </a:t>
            </a:r>
          </a:p>
          <a:p>
            <a:pPr marL="896938" lvl="1" indent="-352425"/>
            <a:r>
              <a:rPr lang="sk-SK" sz="2100" b="1" dirty="0"/>
              <a:t>zjednodušené vykazovanie výdavkov</a:t>
            </a:r>
            <a:r>
              <a:rPr lang="sk-SK" sz="2100" dirty="0"/>
              <a:t>. </a:t>
            </a:r>
            <a:endParaRPr lang="sk-SK" sz="2100" dirty="0" smtClean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sk-SK" sz="2100" dirty="0" smtClean="0"/>
              <a:t>Pri </a:t>
            </a:r>
            <a:r>
              <a:rPr lang="sk-SK" sz="2100" dirty="0"/>
              <a:t>vypracovávaní žiadosti o NFP v rozpočte projektu sa uvádzajú plánované výdavky </a:t>
            </a:r>
            <a:r>
              <a:rPr lang="sk-SK" sz="2100" b="1" dirty="0"/>
              <a:t>podľa aktuálnych cien platných na trhu v čase predkladania žiadosti bez akejkoľvek očakávanej valorizácie</a:t>
            </a:r>
            <a:r>
              <a:rPr lang="sk-SK" sz="2100" dirty="0"/>
              <a:t> (platy, mzdy), resp. </a:t>
            </a:r>
            <a:r>
              <a:rPr lang="sk-SK" sz="2100" b="1" dirty="0"/>
              <a:t>indexácie očakávaného rastu cien</a:t>
            </a:r>
            <a:r>
              <a:rPr lang="sk-SK" sz="2100" dirty="0"/>
              <a:t> (vrátane očakávanej inflácie).</a:t>
            </a:r>
          </a:p>
          <a:p>
            <a:pPr algn="just">
              <a:spcBef>
                <a:spcPts val="1200"/>
              </a:spcBef>
            </a:pPr>
            <a:r>
              <a:rPr lang="sk-SK" sz="2100" dirty="0"/>
              <a:t>Výdavky projektu sa podľa vzťahu k hlavným aktivitám projektu delia na </a:t>
            </a:r>
            <a:r>
              <a:rPr lang="sk-SK" sz="2100" u="sng" dirty="0"/>
              <a:t>priame</a:t>
            </a:r>
            <a:r>
              <a:rPr lang="sk-SK" sz="2100" dirty="0"/>
              <a:t> a </a:t>
            </a:r>
            <a:r>
              <a:rPr lang="sk-SK" sz="2100" u="sng" dirty="0"/>
              <a:t>nepriame</a:t>
            </a:r>
            <a:r>
              <a:rPr lang="sk-SK" sz="2100" dirty="0"/>
              <a:t> výdavky. </a:t>
            </a:r>
          </a:p>
          <a:p>
            <a:pPr marL="355600" indent="0">
              <a:spcBef>
                <a:spcPts val="0"/>
              </a:spcBef>
              <a:buNone/>
            </a:pPr>
            <a:endParaRPr lang="sk-SK" sz="10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rgbClr val="F79646">
                    <a:lumMod val="75000"/>
                  </a:srgbClr>
                </a:solidFill>
              </a:rPr>
              <a:t>Oprávnenosť výdavkov projektu - Rozpočet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104456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</a:pPr>
            <a:r>
              <a:rPr lang="sk-SK" sz="2100" dirty="0"/>
              <a:t>Schválením výdavku v rozpočte projektu </a:t>
            </a:r>
            <a:r>
              <a:rPr lang="sk-SK" sz="2100" dirty="0" err="1"/>
              <a:t>ŽoNFP</a:t>
            </a:r>
            <a:r>
              <a:rPr lang="sk-SK" sz="2100" dirty="0"/>
              <a:t> </a:t>
            </a:r>
            <a:r>
              <a:rPr lang="sk-SK" sz="2100" u="sng" dirty="0"/>
              <a:t>nevzniká budúcemu prijímateľovi automaticky nárok na uhradenie výdavku</a:t>
            </a:r>
            <a:r>
              <a:rPr lang="sk-SK" sz="2100" dirty="0"/>
              <a:t>, </a:t>
            </a:r>
            <a:r>
              <a:rPr lang="sk-SK" sz="2100" b="1" dirty="0"/>
              <a:t>ak nepreukáže realizáciu aktivít </a:t>
            </a:r>
            <a:r>
              <a:rPr lang="sk-SK" sz="2100" dirty="0"/>
              <a:t>v súlade so schválenou </a:t>
            </a:r>
            <a:r>
              <a:rPr lang="sk-SK" sz="2100" dirty="0" err="1"/>
              <a:t>ŽoNFP</a:t>
            </a:r>
            <a:r>
              <a:rPr lang="sk-SK" sz="2100" dirty="0"/>
              <a:t> </a:t>
            </a:r>
            <a:r>
              <a:rPr lang="sk-SK" sz="2100" b="1" dirty="0"/>
              <a:t>a zároveň</a:t>
            </a:r>
            <a:r>
              <a:rPr lang="sk-SK" sz="2100" dirty="0"/>
              <a:t> </a:t>
            </a:r>
            <a:r>
              <a:rPr lang="sk-SK" sz="2100" b="1" dirty="0"/>
              <a:t>ak  nepreukáže  vynaloženie  schválených  výdavkov  </a:t>
            </a:r>
            <a:r>
              <a:rPr lang="sk-SK" sz="2100" dirty="0"/>
              <a:t>v  súlade  s príslušnými </a:t>
            </a:r>
            <a:r>
              <a:rPr lang="sk-SK" sz="2100" b="1" dirty="0"/>
              <a:t>ustanoveniami uzatvorenej zmluvy o  NFP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</a:pPr>
            <a:r>
              <a:rPr lang="sk-SK" sz="2100" b="1" dirty="0"/>
              <a:t>Ak prijímateľ nerealizuje aktivity, resp. projekt v zmysle schválenej žiadosti o poskytnutie NFP, poruší zásadu alebo pravidlá uzatvorenej zmluvy o  NFP, resp. jej dodatkov, je povinný vrátiť NFP alebo jeho časť v súlade so zmluvou o NFP.</a:t>
            </a:r>
            <a:endParaRPr lang="sk-SK" sz="21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rgbClr val="F79646">
                    <a:lumMod val="75000"/>
                  </a:srgbClr>
                </a:solidFill>
              </a:rPr>
              <a:t>Oprávnenosť výdavkov projektu - Rozpočet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176464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sk-SK" sz="2200" dirty="0" smtClean="0"/>
              <a:t>Poskytovateľ </a:t>
            </a:r>
            <a:r>
              <a:rPr lang="sk-SK" sz="2200" dirty="0"/>
              <a:t>informuje žiadateľov o možnosti </a:t>
            </a:r>
            <a:r>
              <a:rPr lang="sk-SK" sz="2200" dirty="0" smtClean="0"/>
              <a:t>využívania zjednodušeného </a:t>
            </a:r>
            <a:r>
              <a:rPr lang="sk-SK" sz="2200" dirty="0"/>
              <a:t>vykazovania výdavkov pri realizácii DOP vo výzve, v ktorej uvedie podmienky uplatnenia zjednodušeného vykazovania výdavkov.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sk-SK" sz="2200" dirty="0"/>
              <a:t>Ak sa používa zjednodušené vykazovanie výdavkov, oprávnené výdavky sa vypočítavajú podľa vopred stanovenej metódy.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sk-SK" sz="2200" dirty="0"/>
              <a:t>Zjednodušené vykazovanie </a:t>
            </a:r>
            <a:r>
              <a:rPr lang="sk-SK" sz="2200" dirty="0" smtClean="0"/>
              <a:t>výdavkov neznamená </a:t>
            </a:r>
            <a:r>
              <a:rPr lang="sk-SK" sz="2200" dirty="0"/>
              <a:t>zrušenie povinnosti plne dodržiavať všetky uplatniteľné právne predpisy Únie a vnútroštátne právne predpisy </a:t>
            </a:r>
            <a:r>
              <a:rPr lang="sk-SK" sz="2200" dirty="0" smtClean="0"/>
              <a:t>SR.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Oprávnenosť výdavkov pri zjednodušenom vykazovaní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4824536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1200"/>
              </a:spcBef>
              <a:buNone/>
            </a:pPr>
            <a:r>
              <a:rPr lang="sk-SK" sz="2200" b="1" i="1" dirty="0"/>
              <a:t>Paušálne financovanie</a:t>
            </a:r>
            <a:endParaRPr lang="sk-SK" sz="2200" b="1" dirty="0"/>
          </a:p>
          <a:p>
            <a:pPr algn="just">
              <a:spcBef>
                <a:spcPts val="1200"/>
              </a:spcBef>
            </a:pPr>
            <a:r>
              <a:rPr lang="sk-SK" sz="2200" dirty="0"/>
              <a:t>V prípade použitia paušálneho financovania sa osobitné kategórie oprávnených výdavkov, ktoré sú vopred určené, vypočítajú uplatnením percentuálneho podielu zo stanovenej základne. Výška percentuálneho podielu a základňa, z ktorej sa percentuálny podiel vypočíta, sa vopred určí.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endParaRPr lang="sk-SK" sz="2200" dirty="0" smtClean="0"/>
          </a:p>
          <a:p>
            <a:pPr marL="0" lvl="3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Štandardné stupnice jednotkových nákladov</a:t>
            </a:r>
          </a:p>
          <a:p>
            <a:pPr algn="just">
              <a:lnSpc>
                <a:spcPts val="2600"/>
              </a:lnSpc>
              <a:spcBef>
                <a:spcPts val="1200"/>
              </a:spcBef>
            </a:pPr>
            <a:r>
              <a:rPr lang="sk-SK" sz="2200" dirty="0"/>
              <a:t>V prípade použitia štandardných stupníc jednotkových nákladov sa všetky oprávnené výdavky projektu alebo jeho časť vypočítajú na základe kvantifikovaných procesov alebo výstupov uvedených v ŠSJN, ktorá je súčasťou  konkrétnej výzvy (pre každú výzvu samostatne</a:t>
            </a:r>
            <a:r>
              <a:rPr lang="sk-SK" sz="2200" dirty="0" smtClean="0"/>
              <a:t>).</a:t>
            </a:r>
            <a:endParaRPr lang="sk-SK" sz="22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Oprávnenosť výdavkov realizácie projektu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0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752528"/>
          </a:xfrm>
        </p:spPr>
        <p:txBody>
          <a:bodyPr>
            <a:normAutofit/>
          </a:bodyPr>
          <a:lstStyle/>
          <a:p>
            <a:pPr algn="just"/>
            <a:r>
              <a:rPr lang="sk-SK" sz="2200" b="1" u="sng" dirty="0" smtClean="0"/>
              <a:t>Spôsob </a:t>
            </a:r>
            <a:r>
              <a:rPr lang="sk-SK" sz="2200" b="1" u="sng" dirty="0"/>
              <a:t>financovania projektu prijímateľa</a:t>
            </a:r>
            <a:r>
              <a:rPr lang="sk-SK" sz="2200" b="1" dirty="0"/>
              <a:t> </a:t>
            </a:r>
            <a:r>
              <a:rPr lang="sk-SK" sz="2200" dirty="0"/>
              <a:t>sa uskutočňuje v zmysle platného Systému finančného riadenia, zverejnenom na webovom sídle </a:t>
            </a:r>
            <a:r>
              <a:rPr lang="sk-SK" sz="2200" u="sng" dirty="0">
                <a:hlinkClick r:id="rId3"/>
              </a:rPr>
              <a:t>http://www.partnerskadohoda.gov.sk/zakladne-dokumenty/</a:t>
            </a:r>
            <a:r>
              <a:rPr lang="sk-SK" sz="2200" dirty="0"/>
              <a:t> a to:</a:t>
            </a:r>
          </a:p>
          <a:p>
            <a:pPr marL="989013" lvl="1" indent="-358775" algn="just"/>
            <a:r>
              <a:rPr lang="sk-SK" sz="2200" b="1" dirty="0"/>
              <a:t>systémom refundácie </a:t>
            </a:r>
          </a:p>
          <a:p>
            <a:pPr marL="989013" lvl="1" indent="-358775" algn="just"/>
            <a:r>
              <a:rPr lang="sk-SK" sz="2200" b="1" dirty="0"/>
              <a:t>systémom zálohových platieb</a:t>
            </a:r>
          </a:p>
          <a:p>
            <a:pPr marL="989013" lvl="1" indent="-358775" algn="just"/>
            <a:r>
              <a:rPr lang="sk-SK" sz="2200" b="1" dirty="0"/>
              <a:t>kombináciou systému zálohových platieb a refundácie </a:t>
            </a:r>
          </a:p>
          <a:p>
            <a:pPr marL="989013" lvl="1" indent="-358775" algn="just"/>
            <a:endParaRPr lang="sk-SK" sz="1800" b="1" dirty="0"/>
          </a:p>
          <a:p>
            <a:pPr marL="0" indent="0" algn="just">
              <a:buNone/>
            </a:pPr>
            <a:r>
              <a:rPr lang="sk-SK" sz="2200" dirty="0"/>
              <a:t>podľa toho, aký spôsob financovania umožní výzva (na základe určenia poskytovateľa v spolupráci s prijímateľom, pričom podmienky kombinovania uvedených systémov sú stanovené vo výzve a v zmluve o NFP).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Spôsob financovania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196752"/>
            <a:ext cx="8330782" cy="46085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k-SK" sz="2000" b="1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sk-SK" sz="8400" dirty="0"/>
              <a:t>informácie týkajúce </a:t>
            </a:r>
            <a:r>
              <a:rPr lang="sk-SK" sz="8400" dirty="0" smtClean="0"/>
              <a:t>DOP výziev </a:t>
            </a:r>
            <a:r>
              <a:rPr lang="sk-SK" sz="8400" dirty="0"/>
              <a:t>a prípravy </a:t>
            </a:r>
            <a:r>
              <a:rPr lang="sk-SK" sz="8400" dirty="0" err="1"/>
              <a:t>ŽoNFP</a:t>
            </a:r>
            <a:r>
              <a:rPr lang="sk-SK" sz="8400" dirty="0"/>
              <a:t> je možné získať na </a:t>
            </a:r>
            <a:r>
              <a:rPr lang="sk-SK" sz="8400" dirty="0" smtClean="0">
                <a:hlinkClick r:id="rId3"/>
              </a:rPr>
              <a:t>https</a:t>
            </a:r>
            <a:r>
              <a:rPr lang="sk-SK" sz="8400" dirty="0">
                <a:hlinkClick r:id="rId3"/>
              </a:rPr>
              <a:t>://</a:t>
            </a:r>
            <a:r>
              <a:rPr lang="sk-SK" sz="8400" dirty="0" smtClean="0">
                <a:hlinkClick r:id="rId3"/>
              </a:rPr>
              <a:t>www.ia.gov.sk/sk/dopytovo-orientovane-projekty/vyzvy</a:t>
            </a:r>
            <a:r>
              <a:rPr lang="sk-SK" sz="8400" dirty="0" smtClean="0"/>
              <a:t> a na webovom </a:t>
            </a:r>
            <a:r>
              <a:rPr lang="sk-SK" sz="8400" dirty="0"/>
              <a:t>sídle </a:t>
            </a:r>
            <a:r>
              <a:rPr lang="sk-SK" sz="8400" dirty="0" err="1">
                <a:hlinkClick r:id="rId4"/>
              </a:rPr>
              <a:t>www.ia.gov.sk</a:t>
            </a:r>
            <a:r>
              <a:rPr lang="sk-SK" sz="8400" dirty="0"/>
              <a:t>, </a:t>
            </a:r>
            <a:r>
              <a:rPr lang="sk-SK" sz="8400" dirty="0" smtClean="0"/>
              <a:t> kde </a:t>
            </a:r>
            <a:r>
              <a:rPr lang="sk-SK" sz="8400" dirty="0"/>
              <a:t>sú zverejnené aj všetky relevantné dokumenty vzťahujúce sa k výzve a FAQ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8400" dirty="0"/>
              <a:t>elektronickou formou na e-mailovej adrese </a:t>
            </a:r>
            <a:r>
              <a:rPr lang="pt-BR" sz="8400" dirty="0" smtClean="0">
                <a:hlinkClick r:id="rId5"/>
              </a:rPr>
              <a:t>vyzvy@ia.gov.sk</a:t>
            </a:r>
            <a:endParaRPr lang="sk-SK" sz="84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sk-SK" sz="8400" dirty="0"/>
              <a:t>pri elektronickej komunikácii s poskytovateľom je potrebné, aby žiadateľ o NFP v predmete správy uviedol:</a:t>
            </a:r>
          </a:p>
          <a:p>
            <a:pPr marL="803275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8400" dirty="0"/>
              <a:t>- kód výzvy, v rámci ktorej zasiela svoju otázku</a:t>
            </a:r>
          </a:p>
          <a:p>
            <a:pPr marL="982663" indent="-179388" algn="just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sk-SK" sz="8400" dirty="0" smtClean="0"/>
              <a:t>presný </a:t>
            </a:r>
            <a:r>
              <a:rPr lang="sk-SK" sz="8400" dirty="0"/>
              <a:t>názov </a:t>
            </a:r>
            <a:r>
              <a:rPr lang="sk-SK" sz="8400" dirty="0" smtClean="0"/>
              <a:t>žiadateľa</a:t>
            </a:r>
          </a:p>
          <a:p>
            <a:pPr algn="just">
              <a:spcBef>
                <a:spcPts val="1800"/>
              </a:spcBef>
              <a:spcAft>
                <a:spcPts val="1200"/>
              </a:spcAft>
            </a:pPr>
            <a:r>
              <a:rPr lang="sk-SK" sz="8400" b="1" dirty="0" smtClean="0"/>
              <a:t>odporúčame </a:t>
            </a:r>
            <a:r>
              <a:rPr lang="sk-SK" sz="8400" b="1" dirty="0"/>
              <a:t>žiadateľom priebežne sledovať webové </a:t>
            </a:r>
            <a:r>
              <a:rPr lang="sk-SK" sz="8400" b="1" dirty="0" smtClean="0"/>
              <a:t>sídlo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8400" b="1" u="sng" dirty="0" err="1" smtClean="0">
                <a:hlinkClick r:id="rId4"/>
              </a:rPr>
              <a:t>www.ia.gov.sk</a:t>
            </a:r>
            <a:endParaRPr lang="sk-SK" sz="8400" b="1" u="sng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sk-SK" sz="8000" dirty="0"/>
          </a:p>
          <a:p>
            <a:pPr marL="1946275" indent="-1143000" algn="just"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sk-SK" sz="8000" dirty="0"/>
          </a:p>
        </p:txBody>
      </p:sp>
      <p:sp>
        <p:nvSpPr>
          <p:cNvPr id="4" name="Nadpis 3"/>
          <p:cNvSpPr txBox="1">
            <a:spLocks/>
          </p:cNvSpPr>
          <p:nvPr/>
        </p:nvSpPr>
        <p:spPr>
          <a:xfrm>
            <a:off x="462398" y="260648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Komunikácia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0" y="2924944"/>
            <a:ext cx="9144000" cy="22322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Implementačná </a:t>
            </a:r>
            <a:r>
              <a:rPr lang="sk-SK" sz="2700" b="1" dirty="0">
                <a:solidFill>
                  <a:schemeClr val="accent6">
                    <a:lumMod val="75000"/>
                  </a:schemeClr>
                </a:solidFill>
              </a:rPr>
              <a:t>agentúra Ministerstva práce, sociálnych vecí a rodiny </a:t>
            </a:r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SR</a:t>
            </a:r>
          </a:p>
          <a:p>
            <a:pPr marL="0" indent="0" algn="ctr">
              <a:buNone/>
            </a:pPr>
            <a:endParaRPr lang="sk-SK" sz="2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2700" dirty="0" err="1" smtClean="0">
                <a:hlinkClick r:id="rId5"/>
              </a:rPr>
              <a:t>www.ia.gov.sk</a:t>
            </a:r>
            <a:endParaRPr lang="sk-SK" sz="2700" dirty="0" smtClean="0"/>
          </a:p>
          <a:p>
            <a:pPr marL="0" indent="0" algn="ctr">
              <a:buNone/>
            </a:pPr>
            <a:endParaRPr lang="sk-SK" sz="2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700" dirty="0" smtClean="0"/>
              <a:t>e-mailov</a:t>
            </a:r>
            <a:r>
              <a:rPr lang="sk-SK" sz="2700" dirty="0" smtClean="0"/>
              <a:t>á</a:t>
            </a:r>
            <a:r>
              <a:rPr lang="pt-BR" sz="2700" dirty="0" smtClean="0"/>
              <a:t> adres</a:t>
            </a:r>
            <a:r>
              <a:rPr lang="sk-SK" sz="2700" dirty="0" smtClean="0"/>
              <a:t>a: </a:t>
            </a:r>
            <a:r>
              <a:rPr lang="pt-BR" sz="2700" dirty="0" smtClean="0"/>
              <a:t> </a:t>
            </a:r>
            <a:r>
              <a:rPr lang="pt-BR" sz="2700" dirty="0">
                <a:hlinkClick r:id="rId6"/>
              </a:rPr>
              <a:t>vyzvy@ia.gov.sk</a:t>
            </a:r>
            <a:endParaRPr lang="sk-SK" sz="2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k-SK" sz="27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k-SK" sz="2400" b="1" dirty="0"/>
          </a:p>
        </p:txBody>
      </p:sp>
      <p:sp>
        <p:nvSpPr>
          <p:cNvPr id="3" name="Zástupný symbol obsahu 1"/>
          <p:cNvSpPr>
            <a:spLocks noGrp="1"/>
          </p:cNvSpPr>
          <p:nvPr/>
        </p:nvSpPr>
        <p:spPr>
          <a:xfrm>
            <a:off x="478617" y="1484784"/>
            <a:ext cx="818676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4400" b="1" dirty="0" smtClean="0">
                <a:solidFill>
                  <a:schemeClr val="accent6">
                    <a:lumMod val="75000"/>
                  </a:schemeClr>
                </a:solidFill>
              </a:rPr>
              <a:t>Ďakujeme za pozornosť</a:t>
            </a:r>
            <a:endParaRPr lang="sk-SK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4824536"/>
          </a:xfrm>
        </p:spPr>
        <p:txBody>
          <a:bodyPr>
            <a:noAutofit/>
          </a:bodyPr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Európsky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sociálny fond (ESF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) - </a:t>
            </a:r>
            <a:r>
              <a:rPr lang="sk-SK" sz="1800" dirty="0" smtClean="0"/>
              <a:t>je </a:t>
            </a:r>
            <a:r>
              <a:rPr lang="sk-SK" sz="1800" b="1" dirty="0"/>
              <a:t>hlavným európskym nástrojom na podporu zamestnanosti a sociálneho začlenenia</a:t>
            </a:r>
            <a:r>
              <a:rPr lang="sk-SK" sz="1800" dirty="0"/>
              <a:t>. Jeho cieľom je pomáhať ľuďom získať prácu (alebo lepšiu prácu), začleňovať znevýhodnených ľudí do spoločnosti a zabezpečovať spravodlivejšie životné príležitosti pre všetkých</a:t>
            </a:r>
            <a:r>
              <a:rPr lang="sk-SK" sz="1800" dirty="0" smtClean="0"/>
              <a:t>.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None/>
            </a:pPr>
            <a:r>
              <a:rPr lang="sk-SK" sz="1800" b="1" dirty="0" smtClean="0"/>
              <a:t>ESF </a:t>
            </a:r>
            <a:r>
              <a:rPr lang="sk-SK" sz="1800" dirty="0" smtClean="0"/>
              <a:t>je </a:t>
            </a:r>
            <a:r>
              <a:rPr lang="sk-SK" sz="1800" dirty="0"/>
              <a:t>jedným z štyroch štrukturálnych fondov EÚ. Bol založený zmluvou o EHS v rámci Rímskych zmlúv 1957. </a:t>
            </a:r>
            <a:endParaRPr lang="sk-SK" sz="1800" dirty="0" smtClean="0"/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None/>
            </a:pPr>
            <a:r>
              <a:rPr lang="sk-SK" sz="1800" b="1" dirty="0" smtClean="0"/>
              <a:t>ESF</a:t>
            </a:r>
            <a:r>
              <a:rPr lang="sk-SK" sz="1800" dirty="0" smtClean="0"/>
              <a:t> je </a:t>
            </a:r>
            <a:r>
              <a:rPr lang="sk-SK" sz="1800" dirty="0"/>
              <a:t>hlavným nástrojom sociálnej politiky EÚ, pomocou ktorého Únia premieňa svoje ciele v oblasti politiky zamestnanosti do konkrétnych aktivít zameraných na zlepšenie odbornej kvalifikovanosti, na systémy vzdelávania, na integrácie ľudí žijúcich na okraji spoločenstva a následný rast pracovného potenciálu občanov EÚ. 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  <a:buNone/>
            </a:pPr>
            <a:r>
              <a:rPr lang="sk-SK" sz="1800" b="1" dirty="0"/>
              <a:t>Cieľmi ESF </a:t>
            </a:r>
            <a:r>
              <a:rPr lang="sk-SK" sz="1800" dirty="0"/>
              <a:t>sú vysoká úroveň zamestnanosti, na ktorej sa podieľajú všetky skupiny spoločnosti, </a:t>
            </a:r>
            <a:r>
              <a:rPr lang="sk-SK" sz="1800" dirty="0" smtClean="0"/>
              <a:t>zrovnoprávnenie </a:t>
            </a:r>
            <a:r>
              <a:rPr lang="sk-SK" sz="1800" dirty="0"/>
              <a:t>mužov a žien na trhu práce a hospodárska a sociálna súdržnosť. </a:t>
            </a:r>
            <a:endParaRPr lang="sk-SK" sz="1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Európsky sociálny fond</a:t>
            </a:r>
          </a:p>
        </p:txBody>
      </p:sp>
    </p:spTree>
    <p:extLst>
      <p:ext uri="{BB962C8B-B14F-4D97-AF65-F5344CB8AC3E}">
        <p14:creationId xmlns:p14="http://schemas.microsoft.com/office/powerpoint/2010/main" val="7043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k-SK" sz="1800" u="sng" kern="0" dirty="0">
                <a:solidFill>
                  <a:srgbClr val="000000"/>
                </a:solidFill>
              </a:rPr>
              <a:t>Partnerská dohoda </a:t>
            </a:r>
            <a:r>
              <a:rPr lang="sk-SK" sz="1800" kern="0" dirty="0" smtClean="0">
                <a:solidFill>
                  <a:srgbClr val="000000"/>
                </a:solidFill>
              </a:rPr>
              <a:t>- d</a:t>
            </a:r>
            <a:r>
              <a:rPr lang="sk-SK" sz="1800" dirty="0" smtClean="0"/>
              <a:t>ňa </a:t>
            </a:r>
            <a:r>
              <a:rPr lang="sk-SK" sz="1800" dirty="0"/>
              <a:t>20. 6. 2014 uzavrela Slovenská republika s Európskou komisiou Partnerskú dohodu o využívaní európskych štrukturálnych a investičných fondov v rokoch 2014 – </a:t>
            </a:r>
            <a:r>
              <a:rPr lang="sk-SK" sz="1800" dirty="0" smtClean="0"/>
              <a:t>2020.</a:t>
            </a:r>
            <a:endParaRPr lang="sk-SK" sz="1800" kern="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k-SK" sz="1800" u="sng" dirty="0" smtClean="0"/>
              <a:t>Finančná </a:t>
            </a:r>
            <a:r>
              <a:rPr lang="sk-SK" sz="1800" u="sng" dirty="0"/>
              <a:t>podpora z fondov je rozdeľovaná </a:t>
            </a:r>
            <a:r>
              <a:rPr lang="sk-SK" sz="1800" dirty="0"/>
              <a:t>prostredníctvom tzv. </a:t>
            </a:r>
            <a:r>
              <a:rPr lang="sk-SK" sz="1800" b="1" dirty="0"/>
              <a:t>operačných programov</a:t>
            </a:r>
            <a:r>
              <a:rPr lang="sk-SK" sz="1800" dirty="0"/>
              <a:t>, ktoré určujú zameranie pomoci pre danú oblasť alebo sektor (napr. </a:t>
            </a:r>
            <a:r>
              <a:rPr lang="sk-SK" sz="1800" dirty="0" smtClean="0"/>
              <a:t>doprava, poľnohospodárstvo, veda a výskum, ľudské zdroje).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sk-SK" sz="1800" b="1" dirty="0" smtClean="0"/>
              <a:t>Európska </a:t>
            </a:r>
            <a:r>
              <a:rPr lang="sk-SK" sz="1800" b="1" dirty="0"/>
              <a:t>komisia </a:t>
            </a:r>
            <a:r>
              <a:rPr lang="sk-SK" sz="1800" dirty="0"/>
              <a:t>svojím vykonávacím </a:t>
            </a:r>
            <a:r>
              <a:rPr lang="sk-SK" sz="1800" b="1" dirty="0"/>
              <a:t>rozhodnutím </a:t>
            </a:r>
            <a:r>
              <a:rPr lang="sk-SK" sz="1800" dirty="0"/>
              <a:t>č. </a:t>
            </a:r>
            <a:r>
              <a:rPr lang="sk-SK" sz="1800" dirty="0" smtClean="0"/>
              <a:t>CCI </a:t>
            </a:r>
            <a:r>
              <a:rPr lang="sk-SK" sz="1800" dirty="0"/>
              <a:t>2014SK05M0OP001</a:t>
            </a:r>
            <a:r>
              <a:rPr lang="sk-SK" sz="1800" b="1" dirty="0"/>
              <a:t> z 9. decembra 2014, </a:t>
            </a:r>
            <a:r>
              <a:rPr lang="sk-SK" sz="1800" dirty="0"/>
              <a:t>ktorým sa schvaľujú určité prvky operačného programu "Ľudské zdroje" na podporu z Európskeho fondu regionálneho rozvoja, Európskeho sociálneho fondu a osobitných rozpočtových prostriedkov pridelených na iniciatívu na podporu zamestnanosti mladých ľudí v rámci cieľa Investovanie do rastu a zamestnanosti na Slovensku, prijala a </a:t>
            </a:r>
            <a:r>
              <a:rPr lang="sk-SK" sz="1800" b="1" dirty="0"/>
              <a:t>schválila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</a:rPr>
              <a:t>Operačný program Ľudské zdroje </a:t>
            </a:r>
            <a:r>
              <a:rPr lang="sk-SK" sz="1800" dirty="0"/>
              <a:t>(ďalej </a:t>
            </a:r>
            <a:r>
              <a:rPr lang="sk-SK" sz="1800" dirty="0" smtClean="0"/>
              <a:t>aj </a:t>
            </a:r>
            <a:r>
              <a:rPr lang="sk-SK" sz="1800" dirty="0"/>
              <a:t>"OP ĽZ") pre </a:t>
            </a:r>
            <a:r>
              <a:rPr lang="sk-SK" sz="1800" dirty="0" smtClean="0"/>
              <a:t>programové </a:t>
            </a:r>
            <a:r>
              <a:rPr lang="sk-SK" sz="1800" dirty="0"/>
              <a:t>obdobie 2014-2020. </a:t>
            </a:r>
            <a:endParaRPr lang="sk-SK" sz="1800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Operačný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program Ľudské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zdroje (OP ĽZ)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08720"/>
            <a:ext cx="8618814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k-SK" sz="1800" b="1" dirty="0"/>
              <a:t>Riadiaci orgán </a:t>
            </a:r>
            <a:r>
              <a:rPr lang="sk-SK" sz="1800" dirty="0" smtClean="0"/>
              <a:t>alebo </a:t>
            </a:r>
            <a:r>
              <a:rPr lang="sk-SK" sz="1800" b="1" dirty="0" smtClean="0"/>
              <a:t>RO</a:t>
            </a:r>
            <a:r>
              <a:rPr lang="sk-SK" sz="1800" dirty="0" smtClean="0"/>
              <a:t> – orgán </a:t>
            </a:r>
            <a:r>
              <a:rPr lang="sk-SK" sz="1800" dirty="0"/>
              <a:t>štátnej správy alebo územnej samosprávy poverený Slovenskou republikou, ktorý je </a:t>
            </a:r>
            <a:r>
              <a:rPr lang="sk-SK" sz="1800" dirty="0" smtClean="0"/>
              <a:t>určený na realizáciu </a:t>
            </a:r>
            <a:r>
              <a:rPr lang="sk-SK" sz="1800" dirty="0"/>
              <a:t>programu </a:t>
            </a:r>
            <a:r>
              <a:rPr lang="sk-SK" sz="1800" dirty="0" smtClean="0"/>
              <a:t>a zodpovedá </a:t>
            </a:r>
            <a:r>
              <a:rPr lang="sk-SK" sz="1800" dirty="0"/>
              <a:t>za </a:t>
            </a:r>
            <a:r>
              <a:rPr lang="sk-SK" sz="1800" dirty="0" smtClean="0"/>
              <a:t>riadenie </a:t>
            </a:r>
            <a:r>
              <a:rPr lang="sk-SK" sz="1800" dirty="0"/>
              <a:t>programu </a:t>
            </a:r>
            <a:r>
              <a:rPr lang="sk-SK" sz="1800" dirty="0" smtClean="0"/>
              <a:t>v súlade </a:t>
            </a:r>
            <a:r>
              <a:rPr lang="sk-SK" sz="1800" dirty="0"/>
              <a:t>so zásadou riadneho finančného </a:t>
            </a:r>
            <a:r>
              <a:rPr lang="sk-SK" sz="1800" dirty="0" smtClean="0"/>
              <a:t>hospodárenia. </a:t>
            </a:r>
          </a:p>
          <a:p>
            <a:pPr lvl="1">
              <a:spcBef>
                <a:spcPts val="0"/>
              </a:spcBef>
            </a:pPr>
            <a:r>
              <a:rPr lang="sk-SK" sz="1800" dirty="0" smtClean="0"/>
              <a:t>Riadiaci </a:t>
            </a:r>
            <a:r>
              <a:rPr lang="sk-SK" sz="1800" dirty="0"/>
              <a:t>orgán je menovaný pre </a:t>
            </a:r>
            <a:r>
              <a:rPr lang="sk-SK" sz="1800" dirty="0" smtClean="0"/>
              <a:t>každý </a:t>
            </a:r>
            <a:r>
              <a:rPr lang="sk-SK" sz="1800" dirty="0"/>
              <a:t>OP. </a:t>
            </a:r>
            <a:r>
              <a:rPr lang="sk-SK" sz="1800" dirty="0" smtClean="0"/>
              <a:t>V podmienkach </a:t>
            </a:r>
            <a:r>
              <a:rPr lang="sk-SK" sz="1800" dirty="0"/>
              <a:t>SR </a:t>
            </a:r>
            <a:r>
              <a:rPr lang="sk-SK" sz="1800" dirty="0" smtClean="0"/>
              <a:t>v súlade </a:t>
            </a:r>
            <a:r>
              <a:rPr lang="sk-SK" sz="1800" dirty="0"/>
              <a:t>s § 7 </a:t>
            </a:r>
            <a:r>
              <a:rPr lang="sk-SK" sz="1800" dirty="0" smtClean="0"/>
              <a:t>zákona o príspevku </a:t>
            </a:r>
            <a:r>
              <a:rPr lang="sk-SK" sz="1800" dirty="0"/>
              <a:t>z EŠIF určuje jednotlivé Riadiace orgány vláda SR, ak </a:t>
            </a:r>
            <a:r>
              <a:rPr lang="sk-SK" sz="1800" dirty="0" smtClean="0"/>
              <a:t>v tomto </a:t>
            </a:r>
            <a:r>
              <a:rPr lang="sk-SK" sz="1800" dirty="0"/>
              <a:t>ustanovení nie je uvedené inak. </a:t>
            </a:r>
            <a:endParaRPr lang="sk-SK" sz="1800" dirty="0" smtClean="0"/>
          </a:p>
          <a:p>
            <a:pPr lvl="1">
              <a:spcBef>
                <a:spcPts val="0"/>
              </a:spcBef>
            </a:pPr>
            <a:r>
              <a:rPr lang="sk-SK" sz="1800" dirty="0" smtClean="0"/>
              <a:t>Pokiaľ </a:t>
            </a:r>
            <a:r>
              <a:rPr lang="sk-SK" sz="1800" dirty="0"/>
              <a:t>je </a:t>
            </a:r>
            <a:r>
              <a:rPr lang="sk-SK" sz="1800" dirty="0" smtClean="0"/>
              <a:t>to </a:t>
            </a:r>
            <a:r>
              <a:rPr lang="sk-SK" sz="1800" dirty="0"/>
              <a:t>účelné, </a:t>
            </a:r>
            <a:r>
              <a:rPr lang="sk-SK" sz="1800" b="1" dirty="0"/>
              <a:t>Riadiaci orgán </a:t>
            </a:r>
            <a:r>
              <a:rPr lang="sk-SK" sz="1800" b="1" dirty="0" smtClean="0"/>
              <a:t>môže </a:t>
            </a:r>
            <a:r>
              <a:rPr lang="sk-SK" sz="1800" b="1" dirty="0"/>
              <a:t>konať aj prostredníctvom Sprostredkovateľského </a:t>
            </a:r>
            <a:r>
              <a:rPr lang="sk-SK" sz="1800" b="1" dirty="0" smtClean="0"/>
              <a:t>orgánu.</a:t>
            </a:r>
          </a:p>
          <a:p>
            <a:pPr>
              <a:spcBef>
                <a:spcPts val="1200"/>
              </a:spcBef>
            </a:pPr>
            <a:r>
              <a:rPr lang="lv-LV" sz="1800" b="1" dirty="0" smtClean="0"/>
              <a:t>Sprostredkovateļský </a:t>
            </a:r>
            <a:r>
              <a:rPr lang="lv-LV" sz="1800" b="1" dirty="0"/>
              <a:t>orgán </a:t>
            </a:r>
            <a:r>
              <a:rPr lang="lv-LV" sz="1800" dirty="0" smtClean="0"/>
              <a:t>alebo</a:t>
            </a:r>
            <a:r>
              <a:rPr lang="sk-SK" sz="1800" dirty="0" smtClean="0"/>
              <a:t> </a:t>
            </a:r>
            <a:r>
              <a:rPr lang="lv-LV" sz="1800" b="1" dirty="0" smtClean="0"/>
              <a:t>SO</a:t>
            </a:r>
            <a:r>
              <a:rPr lang="sk-SK" sz="1800" b="1" dirty="0" smtClean="0"/>
              <a:t> </a:t>
            </a:r>
            <a:r>
              <a:rPr lang="lv-LV" sz="1800" dirty="0" smtClean="0"/>
              <a:t>-</a:t>
            </a:r>
            <a:r>
              <a:rPr lang="sk-SK" sz="1800" dirty="0" smtClean="0"/>
              <a:t> </a:t>
            </a:r>
            <a:r>
              <a:rPr lang="lv-LV" sz="1800" dirty="0" smtClean="0"/>
              <a:t>ministerstvo</a:t>
            </a:r>
            <a:r>
              <a:rPr lang="lv-LV" sz="1800" dirty="0"/>
              <a:t>, ostatný ústredný orgán štátnej správy, samosprávny kraj, obec alebo </a:t>
            </a:r>
            <a:r>
              <a:rPr lang="lv-LV" sz="1800" dirty="0" smtClean="0"/>
              <a:t>iná </a:t>
            </a:r>
            <a:r>
              <a:rPr lang="lv-LV" sz="1800" dirty="0"/>
              <a:t>právnická osoba, ktorá má odborné, personálne a materiálne </a:t>
            </a:r>
            <a:r>
              <a:rPr lang="lv-LV" sz="1800" dirty="0" smtClean="0"/>
              <a:t>predpoklady, </a:t>
            </a:r>
            <a:r>
              <a:rPr lang="lv-LV" sz="1800" dirty="0"/>
              <a:t>ktorá </a:t>
            </a:r>
            <a:r>
              <a:rPr lang="lv-LV" sz="1800" dirty="0" smtClean="0"/>
              <a:t>je</a:t>
            </a:r>
            <a:r>
              <a:rPr lang="sk-SK" sz="1800" dirty="0" smtClean="0"/>
              <a:t> </a:t>
            </a:r>
            <a:r>
              <a:rPr lang="lv-LV" sz="1800" dirty="0" smtClean="0"/>
              <a:t>určená na</a:t>
            </a:r>
            <a:r>
              <a:rPr lang="sk-SK" sz="1800" dirty="0" smtClean="0"/>
              <a:t> </a:t>
            </a:r>
            <a:r>
              <a:rPr lang="lv-LV" sz="1800" dirty="0" smtClean="0"/>
              <a:t>plnenie </a:t>
            </a:r>
            <a:r>
              <a:rPr lang="lv-LV" sz="1800" dirty="0"/>
              <a:t>určitých </a:t>
            </a:r>
            <a:r>
              <a:rPr lang="lv-LV" sz="1800" dirty="0" smtClean="0"/>
              <a:t>úloh</a:t>
            </a:r>
            <a:r>
              <a:rPr lang="sk-SK" sz="1800" dirty="0" smtClean="0"/>
              <a:t> </a:t>
            </a:r>
            <a:r>
              <a:rPr lang="lv-LV" sz="1800" dirty="0" smtClean="0"/>
              <a:t>riadiaceho orgánu, a</a:t>
            </a:r>
            <a:r>
              <a:rPr lang="sk-SK" sz="1800" dirty="0" smtClean="0"/>
              <a:t> </a:t>
            </a:r>
            <a:r>
              <a:rPr lang="lv-LV" sz="1800" dirty="0" smtClean="0"/>
              <a:t>to </a:t>
            </a:r>
            <a:r>
              <a:rPr lang="lv-LV" sz="1800" dirty="0"/>
              <a:t>na základe </a:t>
            </a:r>
            <a:r>
              <a:rPr lang="lv-LV" sz="1800" dirty="0" smtClean="0"/>
              <a:t>písomného </a:t>
            </a:r>
            <a:r>
              <a:rPr lang="lv-LV" sz="1800" dirty="0"/>
              <a:t>poverenia riadiaceho orgánu sprostredkovateľskému orgánu na výkon časti úloh riadiaceho orgánu. </a:t>
            </a:r>
            <a:endParaRPr lang="sk-SK" sz="1800" dirty="0" smtClean="0"/>
          </a:p>
          <a:p>
            <a:pPr lvl="1">
              <a:spcBef>
                <a:spcPts val="0"/>
              </a:spcBef>
            </a:pPr>
            <a:r>
              <a:rPr lang="lv-LV" sz="1800" dirty="0" smtClean="0"/>
              <a:t>V </a:t>
            </a:r>
            <a:r>
              <a:rPr lang="lv-LV" sz="1800" dirty="0"/>
              <a:t>súlade s </a:t>
            </a:r>
            <a:r>
              <a:rPr lang="lv-LV" sz="1800" dirty="0" smtClean="0"/>
              <a:t>uznesením </a:t>
            </a:r>
            <a:r>
              <a:rPr lang="lv-LV" sz="1800" dirty="0"/>
              <a:t>vlády č. 229 zo </a:t>
            </a:r>
            <a:r>
              <a:rPr lang="lv-LV" sz="1800" dirty="0" smtClean="0"/>
              <a:t>dňa </a:t>
            </a:r>
            <a:r>
              <a:rPr lang="lv-LV" sz="1800" dirty="0"/>
              <a:t>14. mája 2014 </a:t>
            </a:r>
            <a:r>
              <a:rPr lang="lv-LV" sz="1800" u="sng" dirty="0"/>
              <a:t>Ministerstvo vnútra SR</a:t>
            </a:r>
            <a:r>
              <a:rPr lang="lv-LV" sz="1800" dirty="0"/>
              <a:t>, </a:t>
            </a:r>
            <a:r>
              <a:rPr lang="lv-LV" sz="1800" u="sng" dirty="0"/>
              <a:t>Ministerstvo školstva, vedy, výskumu a športu SR </a:t>
            </a:r>
            <a:r>
              <a:rPr lang="lv-LV" sz="1800" dirty="0"/>
              <a:t>a </a:t>
            </a:r>
            <a:r>
              <a:rPr lang="lv-LV" sz="1800" dirty="0" smtClean="0"/>
              <a:t>uznesením </a:t>
            </a:r>
            <a:r>
              <a:rPr lang="lv-LV" sz="1800" dirty="0"/>
              <a:t>vlády SR č. 487 zo dňa 2. septembra 2015 </a:t>
            </a:r>
            <a:r>
              <a:rPr lang="lv-LV" sz="1800" b="1" u="sng" dirty="0"/>
              <a:t>Implementačná agentúra Ministerstva práce, sociálnych vecí a rodiny </a:t>
            </a:r>
            <a:r>
              <a:rPr lang="lv-LV" sz="1800" b="1" u="sng" dirty="0" smtClean="0"/>
              <a:t>SR </a:t>
            </a:r>
            <a:r>
              <a:rPr lang="lv-LV" sz="1800" u="sng" dirty="0"/>
              <a:t>sú </a:t>
            </a:r>
            <a:r>
              <a:rPr lang="lv-LV" sz="1800" b="1" u="sng" dirty="0"/>
              <a:t>SO pre operačný program Ľudské zdroje</a:t>
            </a:r>
            <a:r>
              <a:rPr lang="lv-LV" sz="1800" b="1" u="sng" dirty="0" smtClean="0"/>
              <a:t>,</a:t>
            </a:r>
            <a:r>
              <a:rPr lang="sk-SK" sz="1800" u="sng" dirty="0" smtClean="0"/>
              <a:t> </a:t>
            </a:r>
            <a:r>
              <a:rPr lang="lv-LV" sz="1800" u="sng" dirty="0" smtClean="0"/>
              <a:t>ktoré </a:t>
            </a:r>
            <a:r>
              <a:rPr lang="lv-LV" sz="1800" u="sng" dirty="0"/>
              <a:t>vykonávajú úlohy v mene a na účet </a:t>
            </a:r>
            <a:r>
              <a:rPr lang="lv-LV" sz="1800" u="sng" dirty="0" smtClean="0"/>
              <a:t>RO</a:t>
            </a:r>
            <a:r>
              <a:rPr lang="sk-SK" sz="1800" dirty="0" smtClean="0"/>
              <a:t>.</a:t>
            </a:r>
          </a:p>
          <a:p>
            <a:pPr>
              <a:spcBef>
                <a:spcPts val="0"/>
              </a:spcBef>
            </a:pPr>
            <a:endParaRPr lang="lv-LV" sz="1800" dirty="0"/>
          </a:p>
          <a:p>
            <a:endParaRPr lang="sk-SK" sz="18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18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 defTabSz="327025">
              <a:spcBef>
                <a:spcPts val="0"/>
              </a:spcBef>
              <a:spcAft>
                <a:spcPts val="1200"/>
              </a:spcAft>
              <a:buNone/>
            </a:pPr>
            <a:endParaRPr lang="sk-SK" sz="1800" dirty="0">
              <a:solidFill>
                <a:srgbClr val="FF00FF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539552" y="260648"/>
            <a:ext cx="8229600" cy="648072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OP ĽZ – RO a SO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4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80728"/>
            <a:ext cx="8618814" cy="496855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b="1" dirty="0" smtClean="0"/>
              <a:t>Operačný program Ľudské zdroje (OP ĽZ) v programovom období 2014 - 2020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k-SK" sz="1800" dirty="0"/>
          </a:p>
          <a:p>
            <a:pPr marL="627063" lvl="0" indent="-271463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dirty="0"/>
              <a:t>Prioritná os </a:t>
            </a:r>
            <a:r>
              <a:rPr lang="sk-SK" sz="1800" dirty="0" smtClean="0"/>
              <a:t>č. 1  </a:t>
            </a:r>
            <a:r>
              <a:rPr lang="sk-SK" sz="1800" b="1" dirty="0" smtClean="0"/>
              <a:t>Vzdelávanie</a:t>
            </a:r>
          </a:p>
          <a:p>
            <a:pPr marL="723900" lvl="0" indent="-36830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dirty="0"/>
              <a:t>Prioritná os č. 2  </a:t>
            </a:r>
            <a:r>
              <a:rPr lang="sk-SK" sz="1800" b="1" dirty="0"/>
              <a:t>Iniciatíva na podporu zamestnanosti mladých ľudí</a:t>
            </a:r>
          </a:p>
          <a:p>
            <a:pPr marL="723900" lvl="0" indent="-36830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dirty="0"/>
              <a:t>Prioritná os č. 3  </a:t>
            </a:r>
            <a:r>
              <a:rPr lang="sk-SK" sz="1800" b="1" dirty="0"/>
              <a:t>Zamestnanosť</a:t>
            </a:r>
          </a:p>
          <a:p>
            <a:pPr marL="723900" lvl="0" indent="-36830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dirty="0"/>
              <a:t>Prioritná os č. </a:t>
            </a:r>
            <a:r>
              <a:rPr lang="sk-SK" sz="1800" dirty="0" smtClean="0"/>
              <a:t>4  </a:t>
            </a:r>
            <a:r>
              <a:rPr lang="sk-SK" sz="1800" b="1" dirty="0" smtClean="0"/>
              <a:t>Sociálne začlenenie</a:t>
            </a:r>
          </a:p>
          <a:p>
            <a:pPr marL="723900" lvl="0" indent="-36830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dirty="0"/>
              <a:t>Prioritná os č. </a:t>
            </a:r>
            <a:r>
              <a:rPr lang="sk-SK" sz="1800" dirty="0" smtClean="0"/>
              <a:t>5  </a:t>
            </a:r>
            <a:r>
              <a:rPr lang="sk-SK" sz="1800" b="1" dirty="0" smtClean="0"/>
              <a:t>Integrácia </a:t>
            </a:r>
            <a:r>
              <a:rPr lang="sk-SK" sz="1800" b="1" dirty="0" err="1" smtClean="0"/>
              <a:t>marginalizovaných</a:t>
            </a:r>
            <a:r>
              <a:rPr lang="sk-SK" sz="1800" b="1" dirty="0" smtClean="0"/>
              <a:t> rómskych komunít</a:t>
            </a:r>
          </a:p>
          <a:p>
            <a:pPr marL="1882775" lvl="0" indent="-1527175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dirty="0"/>
              <a:t>Prioritná os č. </a:t>
            </a:r>
            <a:r>
              <a:rPr lang="sk-SK" sz="1800" dirty="0" smtClean="0"/>
              <a:t>6  </a:t>
            </a:r>
            <a:r>
              <a:rPr lang="sk-SK" sz="1800" b="1" dirty="0" smtClean="0"/>
              <a:t>Technická vybavenosť v obciach s prítomnosťou </a:t>
            </a:r>
            <a:r>
              <a:rPr lang="sk-SK" sz="1800" b="1" dirty="0" err="1" smtClean="0"/>
              <a:t>marginalizovaných</a:t>
            </a:r>
            <a:r>
              <a:rPr lang="sk-SK" sz="1800" b="1" dirty="0" smtClean="0"/>
              <a:t> rómskych komunít</a:t>
            </a:r>
            <a:endParaRPr lang="sk-SK" sz="1800" b="1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Riadiacim orgánom </a:t>
            </a:r>
            <a:r>
              <a:rPr lang="sk-SK" sz="1800" dirty="0" smtClean="0"/>
              <a:t>pre OP ĽZ je Ministerstvo práce, sociálnych vecí a rodiny SR.</a:t>
            </a:r>
          </a:p>
          <a:p>
            <a:pPr marL="0" indent="0" algn="just" defTabSz="327025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</a:rPr>
              <a:t>Sprostredkovateľské orgány </a:t>
            </a:r>
            <a:r>
              <a:rPr lang="sk-SK" sz="1800" dirty="0" smtClean="0"/>
              <a:t>– 	pre prioritnú os (PO) 1 – </a:t>
            </a:r>
            <a:r>
              <a:rPr lang="sk-SK" sz="1800" dirty="0" err="1" smtClean="0"/>
              <a:t>MŠVVaŠ</a:t>
            </a:r>
            <a:r>
              <a:rPr lang="sk-SK" sz="1800" dirty="0" smtClean="0"/>
              <a:t> SR</a:t>
            </a:r>
          </a:p>
          <a:p>
            <a:pPr marL="0" indent="0" algn="just" defTabSz="327025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dirty="0"/>
              <a:t>	</a:t>
            </a:r>
            <a:r>
              <a:rPr lang="sk-SK" sz="1800" dirty="0" smtClean="0"/>
              <a:t>								</a:t>
            </a:r>
            <a:r>
              <a:rPr lang="sk-SK" sz="1800" b="1" dirty="0" smtClean="0"/>
              <a:t>pre PO 2, 3 a 4 – IA MPSVR SR</a:t>
            </a:r>
          </a:p>
          <a:p>
            <a:pPr marL="0" indent="0" algn="just" defTabSz="327025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800" dirty="0"/>
              <a:t>	</a:t>
            </a:r>
            <a:r>
              <a:rPr lang="sk-SK" sz="1800" dirty="0" smtClean="0"/>
              <a:t>								pre PO 5 a 6 – MV SR</a:t>
            </a:r>
          </a:p>
          <a:p>
            <a:pPr marL="0" indent="0" algn="just" defTabSz="327025">
              <a:spcBef>
                <a:spcPts val="0"/>
              </a:spcBef>
              <a:spcAft>
                <a:spcPts val="600"/>
              </a:spcAft>
              <a:buNone/>
            </a:pPr>
            <a:endParaRPr lang="sk-SK" sz="1800" dirty="0">
              <a:solidFill>
                <a:srgbClr val="FF00FF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Operačný program Ľudské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zdroje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80728"/>
            <a:ext cx="8618814" cy="468052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k-SK" sz="1800" dirty="0" smtClean="0"/>
              <a:t>Cieľom </a:t>
            </a:r>
            <a:r>
              <a:rPr lang="sk-SK" sz="1800" b="1" i="1" dirty="0"/>
              <a:t>prioritnej osi Iniciatíva na podporu zamestnanosti mladých ľudí </a:t>
            </a:r>
            <a:r>
              <a:rPr lang="sk-SK" sz="1800" b="1" i="1" dirty="0" smtClean="0"/>
              <a:t> </a:t>
            </a:r>
            <a:r>
              <a:rPr lang="sk-SK" sz="1800" dirty="0" smtClean="0"/>
              <a:t>(IZM) je </a:t>
            </a:r>
            <a:r>
              <a:rPr lang="sk-SK" sz="1800" dirty="0"/>
              <a:t>zvýšiť účasť mladých ľudí na pracovnom </a:t>
            </a:r>
            <a:r>
              <a:rPr lang="sk-SK" sz="1800" dirty="0" smtClean="0"/>
              <a:t>trhu a uľahčenie </a:t>
            </a:r>
            <a:r>
              <a:rPr lang="sk-SK" sz="1800" dirty="0"/>
              <a:t>prechodu zo školy do </a:t>
            </a:r>
            <a:r>
              <a:rPr lang="sk-SK" sz="1800" dirty="0" smtClean="0"/>
              <a:t>zamestnania.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k-SK" sz="1800" dirty="0" smtClean="0"/>
              <a:t>Zameranie aktivít - pre </a:t>
            </a:r>
            <a:r>
              <a:rPr lang="sk-SK" sz="1800" dirty="0"/>
              <a:t>všetkých mladých ľudí NEET vo veku do 29 rokov </a:t>
            </a:r>
            <a:r>
              <a:rPr lang="sk-SK" sz="1800" dirty="0" smtClean="0"/>
              <a:t>zabezpečiť kvalitnú ponuku </a:t>
            </a:r>
            <a:r>
              <a:rPr lang="sk-SK" sz="1800" dirty="0"/>
              <a:t>zamestnania, ďalšieho vzdelávania, odborného vzdelávania a prípravy alebo stáže do štyroch mesiacov po zaradení do evidencie </a:t>
            </a:r>
            <a:r>
              <a:rPr lang="sk-SK" sz="1800" dirty="0" err="1" smtClean="0"/>
              <a:t>UoZ</a:t>
            </a:r>
            <a:r>
              <a:rPr lang="sk-SK" sz="1800" dirty="0" smtClean="0"/>
              <a:t>, </a:t>
            </a:r>
            <a:r>
              <a:rPr lang="sk-SK" sz="1800" dirty="0"/>
              <a:t>po strate zamestnania alebo po ukončení formálneho vzdelania. </a:t>
            </a:r>
            <a:endParaRPr lang="sk-SK" sz="1800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k-SK" sz="1800" dirty="0" smtClean="0"/>
              <a:t>NEET (</a:t>
            </a:r>
            <a:r>
              <a:rPr lang="sk-SK" sz="1800" dirty="0" err="1" smtClean="0"/>
              <a:t>Not</a:t>
            </a:r>
            <a:r>
              <a:rPr lang="sk-SK" sz="1800" dirty="0" smtClean="0"/>
              <a:t> in </a:t>
            </a:r>
            <a:r>
              <a:rPr lang="sk-SK" sz="1800" dirty="0" err="1" smtClean="0"/>
              <a:t>Education</a:t>
            </a:r>
            <a:r>
              <a:rPr lang="sk-SK" sz="1800" dirty="0" smtClean="0"/>
              <a:t>, </a:t>
            </a:r>
            <a:r>
              <a:rPr lang="sk-SK" sz="1800" dirty="0" err="1"/>
              <a:t>E</a:t>
            </a:r>
            <a:r>
              <a:rPr lang="sk-SK" sz="1800" dirty="0" err="1" smtClean="0"/>
              <a:t>mployment</a:t>
            </a:r>
            <a:r>
              <a:rPr lang="sk-SK" sz="1800" dirty="0" smtClean="0"/>
              <a:t> or </a:t>
            </a:r>
            <a:r>
              <a:rPr lang="sk-SK" sz="1800" dirty="0" err="1" smtClean="0"/>
              <a:t>Training</a:t>
            </a:r>
            <a:r>
              <a:rPr lang="sk-SK" sz="1800" dirty="0" smtClean="0"/>
              <a:t>) – mladí ľudia (do 29 rokov), ktorí sa nevzdelávajú, sú nezamestnaní a ani sa nezúčastňujú žiadnej odbornej prípravy.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sk-SK" sz="1800" dirty="0" smtClean="0"/>
              <a:t>Cieľom </a:t>
            </a:r>
            <a:r>
              <a:rPr lang="sk-SK" sz="1800" dirty="0"/>
              <a:t>je vykonať programové alternatívy na zvýšenie zamestnanosti a </a:t>
            </a:r>
            <a:r>
              <a:rPr lang="sk-SK" sz="1800" dirty="0" err="1"/>
              <a:t>zamestnateľnosti</a:t>
            </a:r>
            <a:r>
              <a:rPr lang="sk-SK" sz="1800" dirty="0"/>
              <a:t> mladých ľudí tak, aby sa znížila nezamestnanosť mladých ľudí, ktorá môže mať trvalé následky ako napríklad vyššie riziko budúcej nezamestnanosti, nižšiu úroveň budúcich zárobkov, stratu ľudského kapitálu, prenos chudoby z generácie na generáciu alebo nižšiu motiváciu založiť si rodinu, čo všetko prispieva k negatívnym demografickým trendom. </a:t>
            </a:r>
            <a:endParaRPr lang="sk-SK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PO 2 -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Iniciatíva na podporu zamestnanosti mladých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ľudí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980728"/>
            <a:ext cx="8618814" cy="460851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sk-SK" sz="1800" b="1" i="1" dirty="0"/>
              <a:t>Prioritná os Zamestnanosť </a:t>
            </a:r>
            <a:r>
              <a:rPr lang="sk-SK" sz="1800" b="1" i="1" dirty="0" smtClean="0"/>
              <a:t> - </a:t>
            </a:r>
            <a:r>
              <a:rPr lang="sk-SK" sz="1800" dirty="0" smtClean="0"/>
              <a:t>prispieva </a:t>
            </a:r>
            <a:r>
              <a:rPr lang="sk-SK" sz="1800" dirty="0"/>
              <a:t>k napĺňaniu jedného z tematických cieľov stratégie Európa 2020, a to dosiahnuť 75% podiel zamestnaného obyvateľstva vo veku 20 - 64 rokov. </a:t>
            </a:r>
          </a:p>
          <a:p>
            <a:pPr>
              <a:spcAft>
                <a:spcPts val="1200"/>
              </a:spcAft>
            </a:pPr>
            <a:r>
              <a:rPr lang="sk-SK" sz="1800" dirty="0" smtClean="0"/>
              <a:t>Cieľ SR v </a:t>
            </a:r>
            <a:r>
              <a:rPr lang="sk-SK" sz="1800" dirty="0"/>
              <a:t>oblasti podpory zamestnanosti a mobility pracovnej sily </a:t>
            </a:r>
            <a:r>
              <a:rPr lang="sk-SK" sz="1800" dirty="0" smtClean="0"/>
              <a:t> - dosiahnuť </a:t>
            </a:r>
            <a:r>
              <a:rPr lang="sk-SK" sz="1800" dirty="0"/>
              <a:t>72% mieru zamestnanosti obyvateľstva vo veku 20 - 64 rokov do roku </a:t>
            </a:r>
            <a:r>
              <a:rPr lang="sk-SK" sz="1800" dirty="0" smtClean="0"/>
              <a:t>2020</a:t>
            </a:r>
          </a:p>
          <a:p>
            <a:pPr>
              <a:spcAft>
                <a:spcPts val="1200"/>
              </a:spcAft>
            </a:pPr>
            <a:r>
              <a:rPr lang="sk-SK" sz="1800" dirty="0" smtClean="0"/>
              <a:t>Prioritná </a:t>
            </a:r>
            <a:r>
              <a:rPr lang="sk-SK" sz="1800" dirty="0"/>
              <a:t>os je v súlade s napĺňaním úloh prijatých v rámci národného programu reforiem pre oblasť zamestnanosti. </a:t>
            </a:r>
          </a:p>
          <a:p>
            <a:pPr>
              <a:spcAft>
                <a:spcPts val="1200"/>
              </a:spcAft>
            </a:pPr>
            <a:r>
              <a:rPr lang="sk-SK" sz="1800" dirty="0" smtClean="0"/>
              <a:t>EŠIF by </a:t>
            </a:r>
            <a:r>
              <a:rPr lang="sk-SK" sz="1800" dirty="0"/>
              <a:t>mali prispieť k rastu a tvorbe pracovných príležitostí. </a:t>
            </a:r>
            <a:endParaRPr lang="sk-SK" sz="1800" dirty="0" smtClean="0"/>
          </a:p>
          <a:p>
            <a:pPr>
              <a:spcAft>
                <a:spcPts val="1200"/>
              </a:spcAft>
            </a:pPr>
            <a:r>
              <a:rPr lang="sk-SK" sz="1800" dirty="0" smtClean="0"/>
              <a:t>Hlavným cieľom - rozvoj </a:t>
            </a:r>
            <a:r>
              <a:rPr lang="sk-SK" sz="1800" dirty="0"/>
              <a:t>ľudského </a:t>
            </a:r>
            <a:r>
              <a:rPr lang="sk-SK" sz="1800" dirty="0" smtClean="0"/>
              <a:t>kapitálu.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PO 3 - Zamestnanosť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836712"/>
            <a:ext cx="8762830" cy="50405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k-SK" sz="1800" dirty="0" smtClean="0"/>
              <a:t>V </a:t>
            </a:r>
            <a:r>
              <a:rPr lang="sk-SK" sz="1800" dirty="0"/>
              <a:t>rámci </a:t>
            </a:r>
            <a:r>
              <a:rPr lang="sk-SK" sz="1800" b="1" i="1" dirty="0"/>
              <a:t>prioritnej osi Sociálne </a:t>
            </a:r>
            <a:r>
              <a:rPr lang="sk-SK" sz="1800" b="1" i="1" dirty="0" smtClean="0"/>
              <a:t>začlenenie - </a:t>
            </a:r>
            <a:r>
              <a:rPr lang="sk-SK" sz="1800" dirty="0" smtClean="0"/>
              <a:t>zníženie </a:t>
            </a:r>
            <a:r>
              <a:rPr lang="sk-SK" sz="1800" dirty="0"/>
              <a:t>počtu ľudí ohrozených chudobou alebo sociálnym </a:t>
            </a:r>
            <a:r>
              <a:rPr lang="sk-SK" sz="1800" dirty="0" smtClean="0"/>
              <a:t>vylúčením a komplexnejšie riešenia pre </a:t>
            </a:r>
            <a:r>
              <a:rPr lang="sk-SK" sz="1800" dirty="0"/>
              <a:t>oblasť sociálneho začleňovania. </a:t>
            </a:r>
            <a:endParaRPr lang="sk-SK" sz="1800" dirty="0" smtClean="0"/>
          </a:p>
          <a:p>
            <a:r>
              <a:rPr lang="sk-SK" sz="1800" dirty="0" smtClean="0"/>
              <a:t>Zníženie (v predchádzajúcom období, počas krízy) prehĺbeného problému </a:t>
            </a:r>
            <a:r>
              <a:rPr lang="sk-SK" sz="1800" dirty="0"/>
              <a:t>chudoby, </a:t>
            </a:r>
            <a:r>
              <a:rPr lang="sk-SK" sz="1800" dirty="0" smtClean="0"/>
              <a:t>nezamestnanosti</a:t>
            </a:r>
            <a:r>
              <a:rPr lang="sk-SK" sz="1800" dirty="0"/>
              <a:t>, sociálneho vylúčenia či celkového zníženia životnej úrovne </a:t>
            </a:r>
            <a:r>
              <a:rPr lang="sk-SK" sz="1800" dirty="0" smtClean="0"/>
              <a:t>občanov.</a:t>
            </a:r>
          </a:p>
          <a:p>
            <a:r>
              <a:rPr lang="sk-SK" sz="1800" dirty="0" smtClean="0"/>
              <a:t>Vyrovnávanie pretrvávajúcich výrazných regionálnych rozdielov </a:t>
            </a:r>
            <a:r>
              <a:rPr lang="sk-SK" sz="1800" dirty="0"/>
              <a:t>v miere nezamestnanosti, </a:t>
            </a:r>
            <a:r>
              <a:rPr lang="sk-SK" sz="1800" dirty="0" smtClean="0"/>
              <a:t>chudoby</a:t>
            </a:r>
            <a:r>
              <a:rPr lang="sk-SK" sz="1800" dirty="0"/>
              <a:t>, </a:t>
            </a:r>
            <a:r>
              <a:rPr lang="sk-SK" sz="1800" dirty="0" smtClean="0"/>
              <a:t>predovšetkým v tzv</a:t>
            </a:r>
            <a:r>
              <a:rPr lang="sk-SK" sz="1800" dirty="0"/>
              <a:t>. ostrovoch hlbokej </a:t>
            </a:r>
            <a:r>
              <a:rPr lang="sk-SK" sz="1800" dirty="0" smtClean="0"/>
              <a:t>chudoby</a:t>
            </a:r>
            <a:r>
              <a:rPr lang="sk-SK" sz="1800" dirty="0"/>
              <a:t>. </a:t>
            </a:r>
            <a:endParaRPr lang="sk-SK" sz="1800" dirty="0" smtClean="0"/>
          </a:p>
          <a:p>
            <a:r>
              <a:rPr lang="sk-SK" sz="1800" dirty="0" smtClean="0"/>
              <a:t>PO </a:t>
            </a:r>
            <a:r>
              <a:rPr lang="sk-SK" sz="1800" dirty="0"/>
              <a:t>4 </a:t>
            </a:r>
            <a:r>
              <a:rPr lang="sk-SK" sz="1800" dirty="0" smtClean="0"/>
              <a:t>(Sociálne začlenenie) sa </a:t>
            </a:r>
            <a:r>
              <a:rPr lang="sk-SK" sz="1800" dirty="0"/>
              <a:t>zameriava na špecifické opatrenia</a:t>
            </a:r>
            <a:r>
              <a:rPr lang="sk-SK" sz="1800" b="1" dirty="0" smtClean="0"/>
              <a:t>.</a:t>
            </a:r>
            <a:endParaRPr lang="sk-SK" sz="1800" dirty="0"/>
          </a:p>
          <a:p>
            <a:r>
              <a:rPr lang="sk-SK" sz="1800" dirty="0"/>
              <a:t>R</a:t>
            </a:r>
            <a:r>
              <a:rPr lang="sk-SK" sz="1800" dirty="0" smtClean="0"/>
              <a:t>izikom </a:t>
            </a:r>
            <a:r>
              <a:rPr lang="sk-SK" sz="1800" dirty="0"/>
              <a:t>chudoby a sociálnym vylúčením </a:t>
            </a:r>
            <a:r>
              <a:rPr lang="sk-SK" sz="1800" dirty="0" smtClean="0"/>
              <a:t>sa za najviac </a:t>
            </a:r>
            <a:r>
              <a:rPr lang="sk-SK" sz="1800" dirty="0"/>
              <a:t>ohrozenými </a:t>
            </a:r>
            <a:r>
              <a:rPr lang="sk-SK" sz="1800" dirty="0" smtClean="0"/>
              <a:t>považujú</a:t>
            </a:r>
            <a:r>
              <a:rPr lang="sk-SK" sz="1800" dirty="0"/>
              <a:t>:</a:t>
            </a:r>
            <a:r>
              <a:rPr lang="sk-SK" sz="1800" dirty="0" smtClean="0"/>
              <a:t> </a:t>
            </a:r>
          </a:p>
          <a:p>
            <a:pPr marL="1077913" indent="0">
              <a:buNone/>
            </a:pPr>
            <a:r>
              <a:rPr lang="sk-SK" sz="1800" dirty="0" smtClean="0"/>
              <a:t>nezamestnaní</a:t>
            </a:r>
            <a:r>
              <a:rPr lang="sk-SK" sz="1800" dirty="0"/>
              <a:t>, mladí ľudia (0-17), neúplné rodiny, </a:t>
            </a:r>
            <a:r>
              <a:rPr lang="sk-SK" sz="1800" dirty="0" smtClean="0"/>
              <a:t>viacdetné </a:t>
            </a:r>
            <a:r>
              <a:rPr lang="sk-SK" sz="1800" dirty="0"/>
              <a:t>rodiny, osoby so zdravotným postihnutím a </a:t>
            </a:r>
            <a:r>
              <a:rPr lang="sk-SK" sz="1800" dirty="0" smtClean="0"/>
              <a:t>zamestnaní </a:t>
            </a:r>
            <a:r>
              <a:rPr lang="sk-SK" sz="1800" dirty="0"/>
              <a:t>s nízkou vzdelanostnou úrovňou. </a:t>
            </a:r>
          </a:p>
          <a:p>
            <a:r>
              <a:rPr lang="sk-SK" sz="1800" dirty="0" smtClean="0"/>
              <a:t>Medzi </a:t>
            </a:r>
            <a:r>
              <a:rPr lang="sk-SK" sz="1800" dirty="0"/>
              <a:t>najzraniteľnejšie skupiny </a:t>
            </a:r>
            <a:r>
              <a:rPr lang="sk-SK" sz="1800" dirty="0" smtClean="0"/>
              <a:t>patria: </a:t>
            </a:r>
          </a:p>
          <a:p>
            <a:pPr marL="1077913" indent="0">
              <a:buNone/>
            </a:pPr>
            <a:r>
              <a:rPr lang="sk-SK" sz="1800" dirty="0" smtClean="0"/>
              <a:t>ľudia </a:t>
            </a:r>
            <a:r>
              <a:rPr lang="sk-SK" sz="1800" dirty="0"/>
              <a:t>bez prístrešia, drogovo a inak závislí, ohrozené, resp. týrané deti, obete obchodovania, chronicky chorí pacienti a pod. </a:t>
            </a:r>
            <a:endParaRPr lang="sk-SK" sz="1800" dirty="0" smtClean="0"/>
          </a:p>
          <a:p>
            <a:r>
              <a:rPr lang="sk-SK" sz="1800" dirty="0" smtClean="0"/>
              <a:t>Cieľ - zefektívnenie </a:t>
            </a:r>
            <a:r>
              <a:rPr lang="sk-SK" sz="1800" dirty="0"/>
              <a:t>(</a:t>
            </a:r>
            <a:r>
              <a:rPr lang="sk-SK" sz="1800" dirty="0" smtClean="0"/>
              <a:t>modernizácia) </a:t>
            </a:r>
            <a:r>
              <a:rPr lang="sk-SK" sz="1800" dirty="0"/>
              <a:t>súčasných nástrojov </a:t>
            </a:r>
            <a:r>
              <a:rPr lang="sk-SK" sz="1800" dirty="0" smtClean="0"/>
              <a:t>a zavedenie </a:t>
            </a:r>
            <a:r>
              <a:rPr lang="sk-SK" sz="1800" dirty="0"/>
              <a:t>nových nástrojov v oblasti finančnej podpory jednotlivcov a členov rodín zameranej na zlepšenie ich prístupu na trh práce, k bývaniu, vzdelaniu, starostlivosti o dieťa, využívaniu služieb a pod. </a:t>
            </a:r>
            <a:r>
              <a:rPr lang="sk-SK" sz="1800" b="1" dirty="0" smtClean="0"/>
              <a:t> </a:t>
            </a:r>
            <a:endParaRPr lang="sk-SK" sz="1800" dirty="0">
              <a:solidFill>
                <a:srgbClr val="FF00FF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PO 4 -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Sociálne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začlenenie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9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12225</TotalTime>
  <Words>1826</Words>
  <Application>Microsoft Office PowerPoint</Application>
  <PresentationFormat>Prezentácia na obrazovke (4:3)</PresentationFormat>
  <Paragraphs>240</Paragraphs>
  <Slides>29</Slides>
  <Notes>29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0" baseType="lpstr">
      <vt:lpstr>Motív Office</vt:lpstr>
      <vt:lpstr>IA MPSVR SR ako sprostredkovateľský orgán pre OP ĽZ a dopytovo-orientované výzvy pre PO 2, 3 a 4</vt:lpstr>
      <vt:lpstr>Európske štrukturálne a investičné fondy</vt:lpstr>
      <vt:lpstr>Európsky sociálny fond</vt:lpstr>
      <vt:lpstr>Operačný program Ľudské zdroje (OP ĽZ)</vt:lpstr>
      <vt:lpstr>OP ĽZ – RO a SO</vt:lpstr>
      <vt:lpstr>Operačný program Ľudské zdroje</vt:lpstr>
      <vt:lpstr>PO 2 - Iniciatíva na podporu zamestnanosti mladých ľudí</vt:lpstr>
      <vt:lpstr>PO 3 - Zamestnanosť</vt:lpstr>
      <vt:lpstr>PO 4 - Sociálne začlenenie</vt:lpstr>
      <vt:lpstr>Postavenie Implementačnej agentúry MPSVR SR</vt:lpstr>
      <vt:lpstr>Činnosť Implementačnej agentúry MPSVR SR - DOP</vt:lpstr>
      <vt:lpstr>Základné pojmy</vt:lpstr>
      <vt:lpstr>Základné pojmy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Vaneková Jana</cp:lastModifiedBy>
  <cp:revision>533</cp:revision>
  <cp:lastPrinted>2017-11-09T16:31:40Z</cp:lastPrinted>
  <dcterms:created xsi:type="dcterms:W3CDTF">2017-11-09T22:06:15Z</dcterms:created>
  <dcterms:modified xsi:type="dcterms:W3CDTF">2018-06-18T14:15:30Z</dcterms:modified>
</cp:coreProperties>
</file>