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4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1" r:id="rId3"/>
    <p:sldId id="299" r:id="rId4"/>
    <p:sldId id="298" r:id="rId5"/>
    <p:sldId id="339" r:id="rId6"/>
    <p:sldId id="296" r:id="rId7"/>
    <p:sldId id="300" r:id="rId8"/>
    <p:sldId id="302" r:id="rId9"/>
    <p:sldId id="293" r:id="rId10"/>
    <p:sldId id="292" r:id="rId11"/>
    <p:sldId id="343" r:id="rId12"/>
    <p:sldId id="288" r:id="rId13"/>
    <p:sldId id="341" r:id="rId14"/>
    <p:sldId id="342" r:id="rId15"/>
    <p:sldId id="352" r:id="rId16"/>
    <p:sldId id="346" r:id="rId17"/>
    <p:sldId id="348" r:id="rId18"/>
    <p:sldId id="345" r:id="rId19"/>
    <p:sldId id="314" r:id="rId20"/>
    <p:sldId id="315" r:id="rId21"/>
    <p:sldId id="353" r:id="rId22"/>
    <p:sldId id="316" r:id="rId23"/>
    <p:sldId id="303" r:id="rId24"/>
    <p:sldId id="308" r:id="rId25"/>
    <p:sldId id="309" r:id="rId26"/>
    <p:sldId id="305" r:id="rId27"/>
    <p:sldId id="310" r:id="rId28"/>
    <p:sldId id="307" r:id="rId29"/>
    <p:sldId id="340" r:id="rId30"/>
    <p:sldId id="325" r:id="rId31"/>
    <p:sldId id="323" r:id="rId32"/>
    <p:sldId id="324" r:id="rId33"/>
    <p:sldId id="304" r:id="rId34"/>
    <p:sldId id="313" r:id="rId35"/>
    <p:sldId id="330" r:id="rId36"/>
    <p:sldId id="291" r:id="rId37"/>
    <p:sldId id="317" r:id="rId38"/>
    <p:sldId id="318" r:id="rId39"/>
    <p:sldId id="336" r:id="rId40"/>
    <p:sldId id="268" r:id="rId41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dálová Barbora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27" autoAdjust="0"/>
    <p:restoredTop sz="77280" autoAdjust="0"/>
  </p:normalViewPr>
  <p:slideViewPr>
    <p:cSldViewPr>
      <p:cViewPr>
        <p:scale>
          <a:sx n="60" d="100"/>
          <a:sy n="60" d="100"/>
        </p:scale>
        <p:origin x="-57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BCC6C-431E-480C-9247-81102C513B5F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E62E0-E1A7-4C93-A69B-31B9CE1E2E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8349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D2153-9290-4BCF-A455-CB2030BED3C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45B5-58F2-4722-8FF0-01DC7A1E50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512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ms2014.sk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partnerskadohoda.gov.sk/302-sk/usmernenia-a-manualy/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9324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Ver 2.0</a:t>
            </a:r>
            <a:r>
              <a:rPr lang="sk-SK" sz="1200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Žiadateľ postupuje pri vytvorení používateľského konta do ITMS2014+ podľa návodu/manuálu na vyplnenie žiadosti o aktiváciu používateľského konta (</a:t>
            </a:r>
            <a:r>
              <a:rPr lang="sk-SK" sz="1200" dirty="0" err="1" smtClean="0"/>
              <a:t>ŽoAK</a:t>
            </a:r>
            <a:r>
              <a:rPr lang="sk-SK" sz="1200" dirty="0" smtClean="0"/>
              <a:t>), ktorý je k dispozícii vo verejnej časti ITMS2014+ a je k dispozícii </a:t>
            </a:r>
            <a:br>
              <a:rPr lang="sk-SK" sz="1200" dirty="0" smtClean="0"/>
            </a:br>
            <a:r>
              <a:rPr lang="sk-SK" sz="1200" dirty="0" smtClean="0"/>
              <a:t>na webovom sídle </a:t>
            </a:r>
            <a:r>
              <a:rPr lang="sk-SK" sz="1200" u="sng" dirty="0" smtClean="0">
                <a:hlinkClick r:id="rId3"/>
              </a:rPr>
              <a:t>https://www.itms2014.sk</a:t>
            </a:r>
            <a:r>
              <a:rPr lang="sk-SK" sz="1200" dirty="0" smtClean="0"/>
              <a:t>, - Záväzné podmienky používania verejnej časti ITMS2014+ sú uvedené v Prílohe č. 1 Podpora ITMS2014+ vytvorenia </a:t>
            </a:r>
            <a:r>
              <a:rPr lang="sk-SK" sz="1200" dirty="0" err="1" smtClean="0"/>
              <a:t>ŽoAK</a:t>
            </a:r>
            <a:r>
              <a:rPr lang="sk-SK" sz="1200" dirty="0" smtClean="0"/>
              <a:t> v metodickom usmernení CKO č. 2 v platnom znení </a:t>
            </a:r>
            <a:br>
              <a:rPr lang="sk-SK" sz="1200" dirty="0" smtClean="0"/>
            </a:br>
            <a:r>
              <a:rPr lang="sk-SK" sz="1200" dirty="0" smtClean="0"/>
              <a:t>na webovom sídle:</a:t>
            </a:r>
            <a:r>
              <a:rPr lang="sk-SK" sz="1200" dirty="0" smtClean="0">
                <a:hlinkClick r:id="rId4"/>
              </a:rPr>
              <a:t>http://www.partnerskadohoda.gov.sk/302-sk/usmernenia-a-manualy/</a:t>
            </a:r>
            <a:r>
              <a:rPr lang="sk-SK" sz="1200" dirty="0" smtClean="0"/>
              <a:t>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891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891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7246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Splnenie podmienok poskytnutia NFP si môže overiť aj žiadateľ. Žiadateľ má vo verejnej časti ITMS2014+ možnosť overenia splnenia podmienky poskytnutia príspevku integračnou akciou. </a:t>
            </a:r>
          </a:p>
          <a:p>
            <a:r>
              <a:rPr lang="sk-SK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Žiadateľ v časti „Podmienky poskytnutia príspevku“, v rámci detailu príslušnej PPP stiahne informáciu o plnení podmienky automaticky z iného informačného systému verejnej správy. Poskytovateľ je povinný informovať žiadateľa o možnosti overenia si splnenia vybraných PPP prostredníctvom integračnej akcie vo výzve. Rovnako je poskytovateľ povinný informovať žiadateľa o možnosti preukázania splnenia PPP v prípade neúspešnosti integračnej akcie alebo v prípade, ak žiadateľ zistí integračnou akciou nesplnenie PPP napriek tomu, že vie preukázať splnenie tejto podmienky (napr. z dôvodu uzavretia splátkového kalendára, ak je to v zmysle podmienok výzvy umožnené; z dôvodu, že nepredkladá individuálnu účtovnú závierku a pod.) už v čase predloženia </a:t>
            </a:r>
            <a:r>
              <a:rPr lang="sk-SK" sz="10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ŽoNFP</a:t>
            </a:r>
            <a:r>
              <a:rPr lang="sk-SK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(napríklad formou vloženia </a:t>
            </a:r>
            <a:r>
              <a:rPr lang="sk-SK" sz="10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skenu</a:t>
            </a:r>
            <a:r>
              <a:rPr lang="sk-SK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potvrdenia/dokladu/iného dokumentu do ITMS 2014+). Poskytovateľ zároveň informuje žiadateľa, k akému termínu je povinný preukázať splnenie PPP. </a:t>
            </a:r>
          </a:p>
          <a:p>
            <a:r>
              <a:rPr lang="sk-SK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Uvedené overenie slúži výhradne na uistenie sa žiadateľa o jeho statuse vo verejnom registri. Ak žiadateľ zistí v elektronických verejných registroch/ITMS 2014+ nesúlad s PPP, je oprávnený predložiť dokument (resp. zdôvodnenie absencie dokumentu) aj bez výzvy na doplnenie </a:t>
            </a:r>
            <a:r>
              <a:rPr lang="sk-SK" sz="10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ŽoNFP</a:t>
            </a:r>
            <a:r>
              <a:rPr lang="sk-SK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ako súčasť predkladanej </a:t>
            </a:r>
            <a:r>
              <a:rPr lang="sk-SK" sz="10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ŽoNFP</a:t>
            </a:r>
            <a:r>
              <a:rPr lang="sk-SK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ITMS 2014+.</a:t>
            </a:r>
            <a:endParaRPr lang="sk-SK" sz="10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7246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34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34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Predložená riadne -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nevyhnutné, aby žiadateľ predložil žiadosť o NFP v takom stave, aby bol rozpoznateľný jej obsah, v slovenskom jazyku, teda tak, aby bolo z objektívneho hľadiska možné pokračovať v konaní o žiadosti a posúdiť predloženú žiadosť o NFP z obsahovej stránky, ak sú splnené aj ostatné formálne podmienky. Ak teda bola poskytovateľovi doručená žiadosť o NFP, z ktorej jasne vyplýva vážna vôľa žiadateľa predložiť takúto žiadosť o NFP prejavená tým, že ide o originál, jej obsah je určitý, zrozumiteľný, teda sa dá definovať (bez ohľadu na to, či je žiadosť o NFP zošitá pevne alebo nepevne), zodpovedá určenému formátu, v dôsledku čoho možno pokračovať v konaní o žiadosti posúdením jej obsahu, je splnená podmienka na riadne doručenie.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Žiadosť o NFP je považovaná za predloženú </a:t>
            </a:r>
            <a:r>
              <a:rPr lang="sk-SK" sz="1200" b="1" dirty="0" smtClean="0"/>
              <a:t>riadne</a:t>
            </a:r>
            <a:r>
              <a:rPr lang="sk-SK" sz="1200" dirty="0" smtClean="0"/>
              <a:t>, ak spĺňa požiadavky na formát stanovený explicitne vo výzve a zaslaný formát umožňuje objektívne posúdenie obsahu žiadosti o NFP.</a:t>
            </a:r>
            <a:endParaRPr lang="sk-SK" sz="120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34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1" dirty="0" smtClean="0">
                <a:solidFill>
                  <a:schemeClr val="accent3">
                    <a:lumMod val="75000"/>
                  </a:schemeClr>
                </a:solidFill>
              </a:rPr>
              <a:t>(ver 1.3) vo verzii je aj kópie aj</a:t>
            </a:r>
            <a:r>
              <a:rPr lang="sk-SK" sz="1200" b="1" baseline="0" dirty="0" smtClean="0">
                <a:solidFill>
                  <a:schemeClr val="accent3">
                    <a:lumMod val="75000"/>
                  </a:schemeClr>
                </a:solidFill>
              </a:rPr>
              <a:t> originál v pevnej väzbe</a:t>
            </a:r>
            <a:endParaRPr lang="sk-SK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1x podpísaný originál </a:t>
            </a:r>
            <a:r>
              <a:rPr lang="sk-SK" sz="1200" dirty="0" err="1" smtClean="0"/>
              <a:t>ŽoNFP</a:t>
            </a:r>
            <a:r>
              <a:rPr lang="sk-SK" sz="1200" dirty="0" smtClean="0"/>
              <a:t> </a:t>
            </a:r>
            <a:r>
              <a:rPr lang="sk-SK" sz="1200" dirty="0" smtClean="0">
                <a:solidFill>
                  <a:schemeClr val="accent3">
                    <a:lumMod val="75000"/>
                  </a:schemeClr>
                </a:solidFill>
              </a:rPr>
              <a:t>s prílohami  zviazaná v jednom celku v pevnej väzbe,</a:t>
            </a:r>
          </a:p>
          <a:p>
            <a:r>
              <a:rPr lang="sk-SK" sz="1200" dirty="0" smtClean="0"/>
              <a:t>1x kópiu </a:t>
            </a:r>
            <a:r>
              <a:rPr lang="sk-SK" sz="1200" dirty="0" err="1" smtClean="0"/>
              <a:t>ŽoNFP</a:t>
            </a:r>
            <a:r>
              <a:rPr lang="sk-SK" sz="1200" dirty="0" smtClean="0"/>
              <a:t> </a:t>
            </a:r>
            <a:r>
              <a:rPr lang="sk-SK" sz="1200" dirty="0" smtClean="0">
                <a:solidFill>
                  <a:schemeClr val="accent3">
                    <a:lumMod val="75000"/>
                  </a:schemeClr>
                </a:solidFill>
              </a:rPr>
              <a:t>s prílohami zviazaná v jednom celku v pevnej väzbe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34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Osoba konajúca v mene oprávneného žiadateľa, ak je odlišná od štatutárneho orgánu, musí byť riadne splnomocnená (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úradne overené splnomocnenie na výkon úkonov viažucich sa ku konaniu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žiadosti o NFP a/alebo k uzavretiu zmluvy o NFP)</a:t>
            </a:r>
            <a:b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Nesprávny alebo nereálny odhad východiskového stavu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dopytovo-orientovaného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projektu plánovaných hodnôt merateľných ukazovateľov viazaných na počet osôb cieľovej skupiny projektu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môže v budúcnosti viesť k posúdeniu, že  vynakladanie finančných prostriedkov bolo neefektívne, neúčelné a nehospodárne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čo znamená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vznik neoprávnených výdavkov a udelenie finančnej opravy za nenaplnenie plánovaných hodnôt merateľných ukazovateľov projektu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ktoré sú v zmysle rozhodnutia o schválení žiadosti žiadateľa/prijímateľa záväzné.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54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000" b="0" i="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520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Hlavným cieľom HP UR je zabezpečenie environmentálnej, ekonomickej a sociálnej udržateľnosti rastu, s osobitným dôrazom na ochranu a zlepšenie životného prostredia pri zohľadnení princípu „znečisťovateľ platí“. </a:t>
            </a:r>
            <a:r>
              <a:rPr lang="sk-SK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Gestor HP UR zabezpečuje na národnej úrovni analytickú, hodnotiacu, strategickú a metodickú činnosť pre uplatňovanie HP UR</a:t>
            </a:r>
            <a:r>
              <a:rPr lang="sk-SK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Pre účinné uplatňovanie HP UR bude ako podmienka poskytnutia pomoci z EŠIF podpora tých projektov, ktoré HP UR zohľadňujú, sú v súlade s jeho zameraním alebo priamo prispievajú k dosahovaniu jeho cieľov. Uplatňovanie HP UR bude na projektovej úrovni overované v procese hodnotenia a výberu projektov.</a:t>
            </a:r>
            <a:endParaRPr lang="sk-SK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5423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542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Vo výzvach RSZ (do 31.12.2020) a Vývoj nových zariadení</a:t>
            </a:r>
            <a:r>
              <a:rPr lang="sk-SK" baseline="0" dirty="0" smtClean="0"/>
              <a:t> ... (31.12.2023) vo výzve v časti </a:t>
            </a:r>
            <a:r>
              <a:rPr lang="sk-SK" sz="1200" i="0" dirty="0" smtClean="0"/>
              <a:t>2.9</a:t>
            </a:r>
            <a:endParaRPr lang="sk-SK" i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9574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0" i="0" baseline="0" dirty="0" smtClean="0">
                <a:latin typeface="Arial" pitchFamily="34" charset="0"/>
              </a:rPr>
              <a:t>Vývoj nových zariadení...časť 2.4 (str.11)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0" i="0" baseline="0" dirty="0" smtClean="0">
                <a:latin typeface="Arial" pitchFamily="34" charset="0"/>
              </a:rPr>
              <a:t>RSZ časť 2.4 (str.14)</a:t>
            </a:r>
            <a:endParaRPr lang="sk-SK" b="0" i="0" baseline="0" dirty="0">
              <a:latin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1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Pre RSZ odporúčame</a:t>
            </a:r>
            <a:r>
              <a:rPr lang="sk-SK" baseline="0" dirty="0" smtClean="0"/>
              <a:t> dôkladne preštudovať MP CKO č. 6 ver.3 (902- </a:t>
            </a:r>
            <a:r>
              <a:rPr lang="sk-S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paušálna sadzba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nepriame výdavky </a:t>
            </a:r>
            <a:r>
              <a:rPr lang="sk-S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 výške 15 % oprávnených priamych nákladov na zamestnancov</a:t>
            </a:r>
            <a:r>
              <a:rPr lang="sk-SK" baseline="0" dirty="0" smtClean="0"/>
              <a:t>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75396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48103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5802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52872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39391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 výzve sú uvedené podmienky uplatnenia zjednodušeného vykazovania výdavkov vrátane ustanovenia podmienok oprávnenosti výdavkov a spôsob výkonu kontroly.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 hľadiska aplikácie podmienok oprávnenosti výdavkov v rámci zjednodušeného vykazovania výdavkov sa uplatňujú pravidlá určené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kapitole 4.7 a v podkapitole 4.7.1 (vrátane častí podkapitoly) primerane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ak nie je uvedené inak. V prípade skupín oprávnených výdavkov uvedených v prílohe č. 5, s výnimkou skupín oprávnených výdavkov 90 – Zjednodušené vykazovanie výdavkov, sa podmienky oprávnenosti a spôsob preukázania viažu na výdavky vykazovaných metódou skutočne vynaložených a zaplatených výdavkov.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§16a ods. 2 zákona č. 292/2014 Z. z.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65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93505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651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651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651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62544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48431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91965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57436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4727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4727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40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7789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1823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8528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0559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sk-SK" sz="900" b="1" dirty="0" smtClean="0"/>
              <a:t>Príloha č. 5 - Všeobecné pravidlá oprávnenosti výdavkov pre OP ĽZ</a:t>
            </a:r>
            <a:r>
              <a:rPr lang="sk-SK" sz="900" dirty="0" smtClean="0"/>
              <a:t>  </a:t>
            </a:r>
            <a:r>
              <a:rPr lang="sk-SK" sz="900" b="1" dirty="0" smtClean="0"/>
              <a:t>v PO 2014 - 2020  </a:t>
            </a:r>
          </a:p>
          <a:p>
            <a:pPr algn="just">
              <a:spcBef>
                <a:spcPts val="1200"/>
              </a:spcBef>
            </a:pPr>
            <a:r>
              <a:rPr lang="sk-SK" sz="900" dirty="0" smtClean="0"/>
              <a:t>poskytuje pomoc pri vypracovaní plánovaného rozpočtu projektu</a:t>
            </a:r>
          </a:p>
          <a:p>
            <a:pPr algn="just">
              <a:spcBef>
                <a:spcPts val="1200"/>
              </a:spcBef>
            </a:pPr>
            <a:r>
              <a:rPr lang="sk-SK" sz="900" dirty="0" smtClean="0"/>
              <a:t>pre žiadateľa/prijímateľa sú </a:t>
            </a:r>
            <a:r>
              <a:rPr lang="sk-SK" sz="900" b="1" dirty="0" smtClean="0"/>
              <a:t>záväzné v konkrétnej výzve uvedené určené skupiny výdavkov</a:t>
            </a:r>
            <a:r>
              <a:rPr lang="sk-SK" sz="900" dirty="0" smtClean="0"/>
              <a:t>, obsahová náplň skupín výdavkov, oprávnenosť/neoprávnenosť výdavkov (podmienky, maximálna hodnota oprávneného výdavku, pomerná výška a pod.)</a:t>
            </a:r>
          </a:p>
          <a:p>
            <a:pPr algn="just">
              <a:spcBef>
                <a:spcPts val="1200"/>
              </a:spcBef>
            </a:pPr>
            <a:r>
              <a:rPr lang="sk-SK" sz="900" dirty="0" smtClean="0"/>
              <a:t>v prípade umožnenia uplatňovania zjednodušeného financovania a vykazovania výdavkov, vo výzve je táto možnosť zadefinovaná a súčasne sú stanovené podmienky preukazovania výdavkov ako aj spôsob ich kontroly</a:t>
            </a:r>
          </a:p>
          <a:p>
            <a:pPr algn="just">
              <a:spcBef>
                <a:spcPts val="1200"/>
              </a:spcBef>
            </a:pPr>
            <a:r>
              <a:rPr lang="sk-SK" sz="900" b="1" dirty="0" smtClean="0"/>
              <a:t>prijímateľ musí  uchovávať všetky účtovné doklady a podporné dokumenty pre účely vykonania kontroly oprávnenosti oprávnenými subjektmi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534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3864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391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24. 1. 2018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2" r:id="rId13"/>
    <p:sldLayoutId id="2147483673" r:id="rId14"/>
    <p:sldLayoutId id="2147483666" r:id="rId15"/>
    <p:sldLayoutId id="214748366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ms2014.sk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www.itms2014.sk/zoak?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ensko.s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hpur.vlada.gov.s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kadohoda.gov.sk/zakladne-dokumenty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partnerskadohoda.gov.sk/metodicke-pokyny-cko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kadohoda.gov.sk/zakladne-dokumenty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.gov.sk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vyzvy@ia.gov.sk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ia.gov.s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kadohoda.gov.sk/zakladne-dokumenty/" TargetMode="External"/><Relationship Id="rId2" Type="http://schemas.openxmlformats.org/officeDocument/2006/relationships/hyperlink" Target="http://www.employment.gov.sk/sk/esf/programove-obdobie-2014-2020/operacny-program-ludske-zdroje/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employment.gov.sk/sk/esf/programove-obdobie-2014-2020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Príručka pre žiadateľa o NFP              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(pre prioritné osi 2, 3 a 4)</a:t>
            </a:r>
            <a:b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ver. 1.3 a ver 2.0</a:t>
            </a:r>
            <a:endParaRPr lang="sk-SK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68052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spcAft>
                <a:spcPts val="1000"/>
              </a:spcAft>
              <a:buNone/>
            </a:pP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</a:rPr>
              <a:t>Prílohy žiadosti o NFP</a:t>
            </a:r>
            <a:endParaRPr lang="sk-SK" sz="2400" dirty="0"/>
          </a:p>
          <a:p>
            <a:pPr marL="0" indent="0" algn="just">
              <a:spcBef>
                <a:spcPts val="0"/>
              </a:spcBef>
              <a:buNone/>
            </a:pPr>
            <a:endParaRPr lang="sk-SK" sz="1000" dirty="0" smtClean="0"/>
          </a:p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sk-SK" sz="2200" dirty="0" smtClean="0"/>
              <a:t>Poskytovateľ </a:t>
            </a:r>
            <a:r>
              <a:rPr lang="sk-SK" sz="2200" dirty="0"/>
              <a:t>príspevku pri stanovení rozsahu povinných príloh identifikuje ešte pred vyhlásením </a:t>
            </a:r>
            <a:r>
              <a:rPr lang="sk-SK" sz="2200" dirty="0" smtClean="0"/>
              <a:t>výzvy všetky</a:t>
            </a:r>
            <a:r>
              <a:rPr lang="sk-SK" sz="2200" b="1" dirty="0" smtClean="0"/>
              <a:t> </a:t>
            </a:r>
            <a:r>
              <a:rPr lang="sk-SK" sz="2200" b="1" dirty="0"/>
              <a:t>podmienky poskytnutia NFP a  priradí k nim vo </a:t>
            </a:r>
            <a:r>
              <a:rPr lang="sk-SK" sz="2200" b="1" dirty="0" smtClean="0"/>
              <a:t>výzve </a:t>
            </a:r>
            <a:r>
              <a:rPr lang="sk-SK" sz="2200" b="1" dirty="0"/>
              <a:t>aj zodpovedajúci zdroj </a:t>
            </a:r>
            <a:r>
              <a:rPr lang="sk-SK" sz="2200" b="1" dirty="0" smtClean="0"/>
              <a:t>overenia.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k-SK" sz="2200" b="1" dirty="0" smtClean="0"/>
              <a:t>Poskytovateľ </a:t>
            </a:r>
            <a:r>
              <a:rPr lang="sk-SK" sz="2200" b="1" dirty="0"/>
              <a:t>umožní nahradiť niektoré dokumenty, preukazujúce splnenie podmienok poskytnutia príspevku vo výzve, čestným vyhlásením žiadateľa </a:t>
            </a:r>
            <a:r>
              <a:rPr lang="sk-SK" sz="2200" dirty="0"/>
              <a:t>(súčasť formulára </a:t>
            </a:r>
            <a:r>
              <a:rPr lang="sk-SK" sz="2200" dirty="0" err="1"/>
              <a:t>ŽoNFP</a:t>
            </a:r>
            <a:r>
              <a:rPr lang="sk-SK" sz="2200" dirty="0"/>
              <a:t> bod 15</a:t>
            </a:r>
            <a:r>
              <a:rPr lang="sk-SK" sz="2200" dirty="0" smtClean="0"/>
              <a:t>), okrem </a:t>
            </a:r>
            <a:r>
              <a:rPr lang="sk-SK" sz="2200" dirty="0"/>
              <a:t>dokumentácie k verejnému obstarávaniu, ktorá bude vždy </a:t>
            </a:r>
            <a:r>
              <a:rPr lang="sk-SK" sz="2200" dirty="0" smtClean="0"/>
              <a:t>požadovaná.</a:t>
            </a:r>
            <a:endParaRPr lang="sk-SK" sz="2200" b="1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k-SK" sz="2200" dirty="0" smtClean="0"/>
              <a:t>Ak sa niektorá z príloh na žiadateľa o NFP nevzťahuje, musí namiesto nej predložiť </a:t>
            </a:r>
            <a:r>
              <a:rPr lang="sk-SK" sz="2200" b="1" dirty="0" smtClean="0"/>
              <a:t>Čestné vyhlásenie žiadateľa o nepredložení príloh(y)</a:t>
            </a:r>
            <a:endParaRPr lang="sk-SK" sz="2200" b="1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5.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Vypracovanie Žiadosti o NFP 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8965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300"/>
              </a:spcBef>
              <a:buNone/>
            </a:pPr>
            <a:r>
              <a:rPr lang="sk-SK" sz="2100" b="1" dirty="0"/>
              <a:t>Predpoklady pre vytvorenie </a:t>
            </a:r>
            <a:r>
              <a:rPr lang="sk-SK" sz="2100" b="1" dirty="0" err="1"/>
              <a:t>ŽoNFP</a:t>
            </a:r>
            <a:r>
              <a:rPr lang="sk-SK" sz="2100" b="1" dirty="0" smtClean="0"/>
              <a:t>:</a:t>
            </a:r>
          </a:p>
          <a:p>
            <a:pPr lvl="0" algn="just">
              <a:lnSpc>
                <a:spcPct val="90000"/>
              </a:lnSpc>
              <a:spcBef>
                <a:spcPts val="1200"/>
              </a:spcBef>
            </a:pPr>
            <a:r>
              <a:rPr lang="sk-SK" sz="2100" dirty="0" err="1" smtClean="0"/>
              <a:t>ŽoNFP</a:t>
            </a:r>
            <a:r>
              <a:rPr lang="sk-SK" sz="2100" dirty="0" smtClean="0"/>
              <a:t> je </a:t>
            </a:r>
            <a:r>
              <a:rPr lang="sk-SK" sz="2100" dirty="0"/>
              <a:t>možné predložiť iba na schválenú a aktuálnu </a:t>
            </a:r>
            <a:r>
              <a:rPr lang="sk-SK" sz="2100" dirty="0" smtClean="0"/>
              <a:t>výzvu;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100" dirty="0"/>
              <a:t>o</a:t>
            </a:r>
            <a:r>
              <a:rPr lang="sk-SK" sz="2100" dirty="0" smtClean="0"/>
              <a:t>doslanie </a:t>
            </a:r>
            <a:r>
              <a:rPr lang="sk-SK" sz="2100" dirty="0"/>
              <a:t>žiadosti zo strany žiadateľa musí byť vykonané </a:t>
            </a:r>
            <a:r>
              <a:rPr lang="sk-SK" sz="2100" b="1" dirty="0"/>
              <a:t>v rámci intervalu od dátumu vyhlásenia </a:t>
            </a:r>
            <a:r>
              <a:rPr lang="sk-SK" sz="2100" b="1" dirty="0" smtClean="0"/>
              <a:t>výzvy </a:t>
            </a:r>
            <a:r>
              <a:rPr lang="sk-SK" sz="2100" b="1" dirty="0"/>
              <a:t>do dátumu uzavretia </a:t>
            </a:r>
            <a:r>
              <a:rPr lang="sk-SK" sz="2100" b="1" dirty="0" smtClean="0"/>
              <a:t>výzvy</a:t>
            </a:r>
            <a:r>
              <a:rPr lang="sk-SK" sz="2100" dirty="0" smtClean="0"/>
              <a:t>, </a:t>
            </a:r>
            <a:r>
              <a:rPr lang="sk-SK" sz="2100" dirty="0"/>
              <a:t>resp. </a:t>
            </a:r>
            <a:r>
              <a:rPr lang="sk-SK" sz="2100" dirty="0" smtClean="0"/>
              <a:t>zrušenia výzvy. </a:t>
            </a:r>
            <a:r>
              <a:rPr lang="sk-SK" sz="2100" dirty="0"/>
              <a:t>Mimo tohto intervalu </a:t>
            </a:r>
            <a:r>
              <a:rPr lang="sk-SK" sz="2100" dirty="0" smtClean="0"/>
              <a:t>nie </a:t>
            </a:r>
            <a:r>
              <a:rPr lang="sk-SK" sz="2100" dirty="0"/>
              <a:t>je možné žiadosť odoslať z verejnej časti ITMS2014</a:t>
            </a:r>
            <a:r>
              <a:rPr lang="sk-SK" sz="2100" dirty="0" smtClean="0"/>
              <a:t>+ ;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100" b="1" dirty="0" smtClean="0"/>
              <a:t>každý </a:t>
            </a:r>
            <a:r>
              <a:rPr lang="sk-SK" sz="2100" b="1" dirty="0"/>
              <a:t>žiadateľ o NFP musí mať vytvorené konto do </a:t>
            </a:r>
            <a:r>
              <a:rPr lang="sk-SK" sz="2100" b="1" u="sng" dirty="0"/>
              <a:t>verejnej časti </a:t>
            </a:r>
            <a:r>
              <a:rPr lang="sk-SK" sz="2100" b="1" dirty="0"/>
              <a:t>ITMS2014</a:t>
            </a:r>
            <a:r>
              <a:rPr lang="sk-SK" sz="2100" dirty="0"/>
              <a:t>+ a musí mať vytvorený platný prístup do verejnej časti ITMS2014+, ktorý je zabezpečený cez </a:t>
            </a:r>
            <a:r>
              <a:rPr lang="sk-SK" sz="2100" b="1" dirty="0" err="1"/>
              <a:t>DataCentrum</a:t>
            </a:r>
            <a:r>
              <a:rPr lang="sk-SK" sz="2100" dirty="0"/>
              <a:t> na základe </a:t>
            </a:r>
            <a:r>
              <a:rPr lang="sk-SK" sz="2100" b="1" dirty="0"/>
              <a:t>žiadosti o aktiváciu konta</a:t>
            </a:r>
            <a:r>
              <a:rPr lang="sk-SK" sz="2100" dirty="0" smtClean="0"/>
              <a:t>;</a:t>
            </a:r>
          </a:p>
          <a:p>
            <a:pPr marL="1708150" indent="-1708150">
              <a:spcBef>
                <a:spcPts val="0"/>
              </a:spcBef>
              <a:buNone/>
            </a:pPr>
            <a:r>
              <a:rPr lang="sk-SK" sz="2100" dirty="0" err="1" smtClean="0"/>
              <a:t>link</a:t>
            </a:r>
            <a:r>
              <a:rPr lang="sk-SK" sz="2100" dirty="0" smtClean="0"/>
              <a:t>:    </a:t>
            </a:r>
            <a:r>
              <a:rPr lang="sk-SK" sz="2100" dirty="0">
                <a:hlinkClick r:id="rId3"/>
              </a:rPr>
              <a:t>https://www.itms2014.sk</a:t>
            </a:r>
            <a:r>
              <a:rPr lang="sk-SK" sz="2100" dirty="0" smtClean="0">
                <a:hlinkClick r:id="rId3"/>
              </a:rPr>
              <a:t>/</a:t>
            </a:r>
            <a:r>
              <a:rPr lang="sk-SK" sz="2100" dirty="0" smtClean="0"/>
              <a:t> ; </a:t>
            </a:r>
            <a:r>
              <a:rPr lang="sk-SK" sz="2100" dirty="0">
                <a:hlinkClick r:id="rId4"/>
              </a:rPr>
              <a:t>https://www.itms2014.sk/zoak?0</a:t>
            </a:r>
            <a:endParaRPr lang="sk-SK" sz="2100" dirty="0"/>
          </a:p>
          <a:p>
            <a:pPr marL="0" indent="0" algn="just">
              <a:lnSpc>
                <a:spcPct val="80000"/>
              </a:lnSpc>
              <a:spcBef>
                <a:spcPts val="1200"/>
              </a:spcBef>
              <a:buNone/>
            </a:pPr>
            <a:r>
              <a:rPr lang="sk-SK" sz="2100" dirty="0"/>
              <a:t>Prevádzkovateľ (</a:t>
            </a:r>
            <a:r>
              <a:rPr lang="sk-SK" sz="2100" dirty="0" err="1"/>
              <a:t>DataCentrum</a:t>
            </a:r>
            <a:r>
              <a:rPr lang="sk-SK" sz="2100" dirty="0"/>
              <a:t>) zodpovedá za zabezpečenie prevádzky, bezpečnosti systému a poskytovanie podpory pre používateľov systému ITMS2014+.</a:t>
            </a:r>
          </a:p>
          <a:p>
            <a:pPr lvl="0" algn="just">
              <a:lnSpc>
                <a:spcPct val="90000"/>
              </a:lnSpc>
              <a:spcBef>
                <a:spcPts val="1200"/>
              </a:spcBef>
            </a:pP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Verejná časť ITMS2014+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026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628801"/>
            <a:ext cx="8186766" cy="36724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300"/>
              </a:spcBef>
              <a:buNone/>
            </a:pPr>
            <a:endParaRPr lang="sk-SK" sz="2100" b="1" dirty="0" smtClean="0"/>
          </a:p>
          <a:p>
            <a:pPr marL="0" indent="0" algn="just">
              <a:lnSpc>
                <a:spcPct val="80000"/>
              </a:lnSpc>
              <a:spcBef>
                <a:spcPts val="300"/>
              </a:spcBef>
              <a:buNone/>
            </a:pPr>
            <a:endParaRPr lang="sk-SK" sz="2100" b="1" dirty="0" smtClean="0"/>
          </a:p>
          <a:p>
            <a:pPr marL="0" indent="0">
              <a:buNone/>
            </a:pPr>
            <a:r>
              <a:rPr lang="sk-SK" sz="2200" b="1" dirty="0" smtClean="0"/>
              <a:t>Žiadateľ </a:t>
            </a:r>
            <a:r>
              <a:rPr lang="sk-SK" sz="2200" b="1" dirty="0"/>
              <a:t>predkladá žiadosť o NFP odoslaním prostredníctvom verejnej časti ITMS2014+ a súčasne zaslaním </a:t>
            </a:r>
            <a:r>
              <a:rPr lang="sk-SK" sz="2200" dirty="0"/>
              <a:t>v listinnej forme </a:t>
            </a:r>
            <a:r>
              <a:rPr lang="sk-SK" sz="2200" b="1" dirty="0"/>
              <a:t>podľa podmienok stanovených poskytovateľom vo </a:t>
            </a:r>
            <a:r>
              <a:rPr lang="sk-SK" sz="2200" b="1" dirty="0" smtClean="0"/>
              <a:t>výzve </a:t>
            </a:r>
            <a:r>
              <a:rPr lang="sk-SK" sz="2200" dirty="0"/>
              <a:t>alebo elektronicky do elektronickej schránky. 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548680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Verejná časť ITMS2014+</a:t>
            </a:r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80520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sk-SK" sz="2200" dirty="0" smtClean="0"/>
              <a:t>Žiadateľ </a:t>
            </a:r>
            <a:r>
              <a:rPr lang="sk-SK" sz="2200" dirty="0"/>
              <a:t>o NFP vypracuje žiadosť o NFP </a:t>
            </a:r>
            <a:r>
              <a:rPr lang="sk-SK" sz="2200" b="1" dirty="0"/>
              <a:t>vyplnením </a:t>
            </a:r>
            <a:r>
              <a:rPr lang="sk-SK" sz="2200" b="1" dirty="0" smtClean="0"/>
              <a:t>formulára</a:t>
            </a:r>
            <a:r>
              <a:rPr lang="sk-SK" sz="2200" dirty="0"/>
              <a:t>, prostredníctvom verejnej časti ITMS2014+.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Po </a:t>
            </a:r>
            <a:r>
              <a:rPr lang="sk-SK" sz="2200" dirty="0"/>
              <a:t>vyplnení </a:t>
            </a:r>
            <a:r>
              <a:rPr lang="sk-SK" sz="2200" dirty="0" smtClean="0"/>
              <a:t>formulára </a:t>
            </a:r>
            <a:r>
              <a:rPr lang="sk-SK" sz="2200" b="1" dirty="0"/>
              <a:t>zabezpečí </a:t>
            </a:r>
            <a:r>
              <a:rPr lang="sk-SK" sz="2200" b="1" dirty="0" smtClean="0"/>
              <a:t>odoslanie </a:t>
            </a:r>
            <a:r>
              <a:rPr lang="sk-SK" sz="2200" dirty="0" err="1" smtClean="0"/>
              <a:t>ŽoNFP</a:t>
            </a:r>
            <a:r>
              <a:rPr lang="sk-SK" sz="2200" dirty="0" smtClean="0"/>
              <a:t> </a:t>
            </a:r>
            <a:r>
              <a:rPr lang="sk-SK" sz="2200" dirty="0"/>
              <a:t>cez verejný portál ITMS2014+. 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Následne </a:t>
            </a:r>
            <a:r>
              <a:rPr lang="sk-SK" sz="2200" b="1" dirty="0" smtClean="0"/>
              <a:t>zabezpečí </a:t>
            </a:r>
            <a:r>
              <a:rPr lang="sk-SK" sz="2200" b="1" dirty="0"/>
              <a:t>aj písomné doručenie </a:t>
            </a:r>
            <a:r>
              <a:rPr lang="sk-SK" sz="2200" b="1" dirty="0" err="1" smtClean="0"/>
              <a:t>ŽoNFP</a:t>
            </a:r>
            <a:r>
              <a:rPr lang="sk-SK" sz="2200" b="1" dirty="0" smtClean="0"/>
              <a:t> </a:t>
            </a:r>
            <a:r>
              <a:rPr lang="sk-SK" sz="2200" dirty="0"/>
              <a:t>poskytovateľovi príspevku na adresu určenú vo výzve (tzn. v </a:t>
            </a:r>
            <a:r>
              <a:rPr lang="sk-SK" sz="2200" u="sng" dirty="0"/>
              <a:t>listinnej podobe bez príloh</a:t>
            </a:r>
            <a:r>
              <a:rPr lang="sk-SK" sz="2200" dirty="0"/>
              <a:t>, alebo </a:t>
            </a:r>
            <a:r>
              <a:rPr lang="sk-SK" sz="2200" u="sng" dirty="0"/>
              <a:t>elektronicky bez príloh </a:t>
            </a:r>
            <a:r>
              <a:rPr lang="sk-SK" sz="2200" u="sng" dirty="0" smtClean="0"/>
              <a:t>prostredníctvom </a:t>
            </a:r>
            <a:r>
              <a:rPr lang="sk-SK" sz="2200" dirty="0" smtClean="0"/>
              <a:t>Ústredného </a:t>
            </a:r>
            <a:r>
              <a:rPr lang="sk-SK" sz="2200" dirty="0"/>
              <a:t>portálu verejnej správy, podpísanú kvalifikovaným elektronickým podpisom, kvalifikovaným elektronickým podpisom s mandátnym certifikátom alebo kvalifikovanou elektronickou pečaťou</a:t>
            </a:r>
            <a:r>
              <a:rPr lang="sk-SK" sz="2200" dirty="0" smtClean="0"/>
              <a:t>). 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Bližšie </a:t>
            </a:r>
            <a:r>
              <a:rPr lang="sk-SK" sz="2200" dirty="0"/>
              <a:t>informácie k vypracovaniu žiadosti o NFP sú uvedené </a:t>
            </a:r>
            <a:r>
              <a:rPr lang="sk-SK" sz="2200" dirty="0" smtClean="0"/>
              <a:t>v </a:t>
            </a:r>
            <a:r>
              <a:rPr lang="sk-SK" sz="2200" dirty="0"/>
              <a:t>časti 2.3.1 a 3.2 </a:t>
            </a:r>
            <a:r>
              <a:rPr lang="sk-SK" sz="2200" dirty="0" err="1" smtClean="0"/>
              <a:t>PpŽ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332656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Podanie žiadosti a ITMS2014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sk-SK" sz="29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73525"/>
            <a:ext cx="8280920" cy="5135795"/>
          </a:xfrm>
        </p:spPr>
        <p:txBody>
          <a:bodyPr>
            <a:noAutofit/>
          </a:bodyPr>
          <a:lstStyle/>
          <a:p>
            <a:r>
              <a:rPr lang="sk-SK" sz="2200" b="1" dirty="0"/>
              <a:t>Poskytovateľ overuje </a:t>
            </a:r>
            <a:r>
              <a:rPr lang="sk-SK" sz="2200" b="1" dirty="0" smtClean="0"/>
              <a:t>PPP prostredníctvom</a:t>
            </a:r>
            <a:r>
              <a:rPr lang="sk-SK" sz="2200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sk-SK" sz="2200" dirty="0"/>
              <a:t>ITMS 2014+, </a:t>
            </a:r>
          </a:p>
          <a:p>
            <a:pPr marL="857250" lvl="1" indent="-457200">
              <a:buFont typeface="+mj-lt"/>
              <a:buAutoNum type="arabicPeriod"/>
            </a:pPr>
            <a:r>
              <a:rPr lang="sk-SK" sz="2200" dirty="0"/>
              <a:t>využitím služby „poskytovanie konsolidovaných údajov o subjekte“ Ministerstva financií SR – CSRÚ v rámci webového sídla </a:t>
            </a:r>
            <a:r>
              <a:rPr lang="sk-SK" sz="2200" dirty="0" err="1">
                <a:hlinkClick r:id="rId3"/>
              </a:rPr>
              <a:t>www.slovensko.sk</a:t>
            </a:r>
            <a:r>
              <a:rPr lang="sk-SK" sz="2200" dirty="0"/>
              <a:t>, alebo</a:t>
            </a:r>
          </a:p>
          <a:p>
            <a:pPr marL="857250" lvl="1" indent="-457200">
              <a:buFont typeface="+mj-lt"/>
              <a:buAutoNum type="arabicPeriod"/>
            </a:pPr>
            <a:r>
              <a:rPr lang="sk-SK" sz="2200" dirty="0"/>
              <a:t>centrálnym dožiadaním údajov a informácií z informačného systému verejnej správy,</a:t>
            </a:r>
          </a:p>
          <a:p>
            <a:r>
              <a:rPr lang="sk-SK" sz="2200" dirty="0"/>
              <a:t>V prípade akýchkoľvek pochybností o splnení podmienok poskytnutia príspevku, neúspešnosti overenia  alebo v prípade zistenia nesplnenia </a:t>
            </a:r>
            <a:r>
              <a:rPr lang="sk-SK" sz="2200" dirty="0" smtClean="0"/>
              <a:t>PPP na </a:t>
            </a:r>
            <a:r>
              <a:rPr lang="sk-SK" sz="2200" dirty="0"/>
              <a:t>základe overenia, poskytovateľ vyzve žiadateľa na doplnenie </a:t>
            </a:r>
            <a:r>
              <a:rPr lang="sk-SK" sz="2200" dirty="0" err="1"/>
              <a:t>ŽoNFP</a:t>
            </a:r>
            <a:r>
              <a:rPr lang="sk-SK" sz="2200" dirty="0"/>
              <a:t> – doručenie potvrdenia o splnení </a:t>
            </a:r>
            <a:r>
              <a:rPr lang="sk-SK" sz="2200" dirty="0" smtClean="0"/>
              <a:t>PPP.</a:t>
            </a:r>
            <a:endParaRPr lang="sk-SK" sz="2200" dirty="0" smtClean="0"/>
          </a:p>
          <a:p>
            <a:r>
              <a:rPr lang="sk-SK" sz="2200" dirty="0"/>
              <a:t>Splnenie </a:t>
            </a:r>
            <a:r>
              <a:rPr lang="sk-SK" sz="2200" dirty="0" smtClean="0"/>
              <a:t>PPP </a:t>
            </a:r>
            <a:r>
              <a:rPr lang="sk-SK" sz="2200" dirty="0"/>
              <a:t>si môže overiť aj žiadateľ. </a:t>
            </a:r>
            <a:r>
              <a:rPr lang="sk-SK" sz="2200" b="1" dirty="0"/>
              <a:t>Žiadateľ </a:t>
            </a:r>
            <a:r>
              <a:rPr lang="sk-SK" sz="2200" dirty="0"/>
              <a:t>má vo verejnej časti ITMS2014+ možnosť </a:t>
            </a:r>
            <a:r>
              <a:rPr lang="sk-SK" sz="2200" b="1" dirty="0"/>
              <a:t>overenia splnenia podmienky poskytnutia príspevku integračnou akciou</a:t>
            </a:r>
            <a:r>
              <a:rPr lang="sk-SK" sz="2400" dirty="0"/>
              <a:t>. </a:t>
            </a:r>
            <a:r>
              <a:rPr lang="sk-SK" sz="2200" dirty="0" smtClean="0"/>
              <a:t> 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188640"/>
            <a:ext cx="82809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Overenie splnenia podmienok poskytnutia NFP (PPP)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(ver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2.0)</a:t>
            </a:r>
            <a:endParaRPr lang="sk-SK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200" dirty="0"/>
              <a:t>Žiadosť o NFP musí byť predložená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riadne</a:t>
            </a:r>
            <a:r>
              <a:rPr lang="sk-SK" sz="22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včas</a:t>
            </a:r>
            <a:r>
              <a:rPr lang="sk-SK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200" dirty="0"/>
              <a:t>a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vo forme určenej poskytovateľom</a:t>
            </a:r>
            <a:r>
              <a:rPr lang="sk-SK" sz="2200" b="1" dirty="0"/>
              <a:t> </a:t>
            </a:r>
            <a:r>
              <a:rPr lang="sk-SK" sz="2200" dirty="0"/>
              <a:t>vo výzve.</a:t>
            </a:r>
          </a:p>
          <a:p>
            <a:pPr marL="0" lvl="0" indent="0">
              <a:buNone/>
            </a:pPr>
            <a:endParaRPr lang="sk-SK" sz="1000" dirty="0" smtClean="0"/>
          </a:p>
          <a:p>
            <a:pPr marL="0" indent="0">
              <a:buNone/>
            </a:pPr>
            <a:r>
              <a:rPr lang="sk-SK" sz="2200" dirty="0" err="1" smtClean="0"/>
              <a:t>ŽoNFP</a:t>
            </a:r>
            <a:r>
              <a:rPr lang="sk-SK" sz="2200" dirty="0" smtClean="0"/>
              <a:t> </a:t>
            </a:r>
            <a:r>
              <a:rPr lang="sk-SK" sz="2200" dirty="0"/>
              <a:t>sa považuje za  predloženú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včas</a:t>
            </a:r>
            <a:r>
              <a:rPr lang="sk-SK" sz="2200" b="1" dirty="0"/>
              <a:t> </a:t>
            </a:r>
            <a:r>
              <a:rPr lang="sk-SK" sz="2200" b="1" dirty="0" smtClean="0"/>
              <a:t>- listinná </a:t>
            </a:r>
            <a:r>
              <a:rPr lang="sk-SK" sz="2200" dirty="0"/>
              <a:t>(písomná) </a:t>
            </a:r>
            <a:r>
              <a:rPr lang="sk-SK" sz="2200" b="1" dirty="0" smtClean="0"/>
              <a:t>forma </a:t>
            </a:r>
            <a:r>
              <a:rPr lang="sk-SK" sz="2200" dirty="0" smtClean="0"/>
              <a:t>ak: </a:t>
            </a:r>
          </a:p>
          <a:p>
            <a:r>
              <a:rPr lang="sk-SK" sz="2200" dirty="0" smtClean="0"/>
              <a:t>je </a:t>
            </a:r>
            <a:r>
              <a:rPr lang="sk-SK" sz="2200" dirty="0"/>
              <a:t>fyzicky odovzdaná a doručená na </a:t>
            </a:r>
            <a:r>
              <a:rPr lang="sk-SK" sz="2200" dirty="0" smtClean="0"/>
              <a:t>adresu poskytovateľa  </a:t>
            </a:r>
            <a:r>
              <a:rPr lang="sk-SK" sz="2200" b="1" dirty="0"/>
              <a:t>v prípade osobného </a:t>
            </a:r>
            <a:r>
              <a:rPr lang="sk-SK" sz="2200" b="1" dirty="0" smtClean="0"/>
              <a:t>doručenia</a:t>
            </a:r>
            <a:r>
              <a:rPr lang="sk-SK" sz="2200" dirty="0" smtClean="0"/>
              <a:t> </a:t>
            </a:r>
            <a:r>
              <a:rPr lang="sk-SK" sz="2200" dirty="0" smtClean="0"/>
              <a:t> </a:t>
            </a:r>
            <a:r>
              <a:rPr lang="sk-SK" sz="2200" dirty="0" smtClean="0"/>
              <a:t>alebo</a:t>
            </a:r>
            <a:endParaRPr lang="sk-SK" sz="2200" dirty="0"/>
          </a:p>
          <a:p>
            <a:pPr lvl="0"/>
            <a:r>
              <a:rPr lang="sk-SK" sz="2200" dirty="0"/>
              <a:t>podaná na prepravu </a:t>
            </a:r>
            <a:r>
              <a:rPr lang="sk-SK" sz="2200" b="1" dirty="0"/>
              <a:t>v prípade doručovania poštou</a:t>
            </a:r>
            <a:r>
              <a:rPr lang="sk-SK" sz="2200" dirty="0"/>
              <a:t> </a:t>
            </a:r>
            <a:r>
              <a:rPr lang="sk-SK" sz="2200" b="1" dirty="0"/>
              <a:t>alebo </a:t>
            </a:r>
            <a:r>
              <a:rPr lang="sk-SK" sz="2200" b="1" dirty="0" smtClean="0"/>
              <a:t>kuriérskou </a:t>
            </a:r>
            <a:r>
              <a:rPr lang="sk-SK" sz="2200" b="1" dirty="0" smtClean="0"/>
              <a:t>službou</a:t>
            </a:r>
            <a:endParaRPr lang="sk-SK" sz="2200" b="1" dirty="0" smtClean="0"/>
          </a:p>
          <a:p>
            <a:pPr lvl="0"/>
            <a:endParaRPr lang="sk-SK" sz="800" b="1" dirty="0" smtClean="0"/>
          </a:p>
          <a:p>
            <a:pPr marL="0" indent="0">
              <a:buNone/>
            </a:pPr>
            <a:r>
              <a:rPr lang="sk-SK" sz="2200" dirty="0" err="1"/>
              <a:t>ŽoNFP</a:t>
            </a:r>
            <a:r>
              <a:rPr lang="sk-SK" sz="2200" dirty="0"/>
              <a:t> sa považuje za  predloženú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včas</a:t>
            </a:r>
            <a:r>
              <a:rPr lang="sk-SK" sz="2200" b="1" dirty="0"/>
              <a:t> - </a:t>
            </a:r>
            <a:r>
              <a:rPr lang="sk-SK" sz="2200" b="1" dirty="0" smtClean="0"/>
              <a:t>elektronická</a:t>
            </a:r>
            <a:r>
              <a:rPr lang="sk-SK" sz="2200" dirty="0" smtClean="0"/>
              <a:t> </a:t>
            </a:r>
            <a:r>
              <a:rPr lang="sk-SK" sz="2200" b="1" dirty="0"/>
              <a:t>forma </a:t>
            </a:r>
            <a:r>
              <a:rPr lang="sk-SK" sz="2200" dirty="0"/>
              <a:t>ak: </a:t>
            </a:r>
          </a:p>
          <a:p>
            <a:pPr lvl="0"/>
            <a:r>
              <a:rPr lang="sk-SK" sz="2200" dirty="0" smtClean="0"/>
              <a:t>do </a:t>
            </a:r>
            <a:r>
              <a:rPr lang="sk-SK" sz="2200" dirty="0"/>
              <a:t>termínu uzavretia jednotlivých </a:t>
            </a:r>
            <a:r>
              <a:rPr lang="sk-SK" sz="2200" dirty="0" smtClean="0"/>
              <a:t>kôl </a:t>
            </a:r>
            <a:r>
              <a:rPr lang="sk-SK" sz="2200" dirty="0"/>
              <a:t>resp. výzvy je</a:t>
            </a:r>
            <a:r>
              <a:rPr lang="sk-SK" sz="2200" b="1" dirty="0"/>
              <a:t> doručená do elektronickej schránky </a:t>
            </a:r>
            <a:r>
              <a:rPr lang="sk-SK" sz="2200" b="1" dirty="0" smtClean="0"/>
              <a:t>poskytovateľa. </a:t>
            </a:r>
            <a:r>
              <a:rPr lang="sk-SK" sz="2200" dirty="0"/>
              <a:t>Za  rozhodujúci dátum doručenia sa považuje dátum doručenia do elektronickej schránky </a:t>
            </a:r>
            <a:r>
              <a:rPr lang="sk-SK" sz="2200" dirty="0" smtClean="0"/>
              <a:t>poskytovateľa</a:t>
            </a:r>
            <a:r>
              <a:rPr lang="sk-SK" sz="2200" dirty="0"/>
              <a:t>. 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7. Žiadosť o NFP – Predkladanie </a:t>
            </a:r>
            <a:r>
              <a:rPr lang="sk-SK" sz="29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200" dirty="0" smtClean="0"/>
              <a:t>(časť 3.3 </a:t>
            </a:r>
            <a:r>
              <a:rPr lang="sk-SK" sz="2200" dirty="0" err="1" smtClean="0"/>
              <a:t>PpŽ</a:t>
            </a:r>
            <a:r>
              <a:rPr lang="sk-SK" sz="2200" dirty="0" smtClean="0"/>
              <a:t>)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13880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78616" y="973377"/>
            <a:ext cx="818676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200" b="1" dirty="0" err="1" smtClean="0"/>
              <a:t>ŽoNFP</a:t>
            </a:r>
            <a:r>
              <a:rPr lang="sk-SK" sz="2200" b="1" dirty="0" smtClean="0"/>
              <a:t> </a:t>
            </a:r>
            <a:r>
              <a:rPr lang="sk-SK" sz="2200" dirty="0" smtClean="0"/>
              <a:t>je podaná vo 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forme určenej </a:t>
            </a:r>
            <a:r>
              <a:rPr lang="sk-SK" sz="2200" dirty="0" smtClean="0"/>
              <a:t>poskytovateľom ak:</a:t>
            </a:r>
          </a:p>
          <a:p>
            <a:r>
              <a:rPr lang="sk-SK" sz="2200" b="1" dirty="0" smtClean="0"/>
              <a:t>Listinná </a:t>
            </a:r>
            <a:r>
              <a:rPr lang="sk-SK" sz="2200" b="1" dirty="0" smtClean="0"/>
              <a:t>(písomná) forma </a:t>
            </a:r>
            <a:r>
              <a:rPr lang="sk-SK" sz="2200" b="1" dirty="0" smtClean="0"/>
              <a:t>-</a:t>
            </a:r>
            <a:r>
              <a:rPr lang="sk-SK" sz="2200" dirty="0" smtClean="0"/>
              <a:t> </a:t>
            </a:r>
            <a:r>
              <a:rPr lang="sk-SK" sz="2200" dirty="0"/>
              <a:t>je</a:t>
            </a:r>
            <a:r>
              <a:rPr lang="sk-SK" sz="2200" b="1" dirty="0"/>
              <a:t> </a:t>
            </a:r>
            <a:r>
              <a:rPr lang="sk-SK" sz="2200" dirty="0"/>
              <a:t>doručená </a:t>
            </a:r>
            <a:r>
              <a:rPr lang="sk-SK" sz="2200" b="1" dirty="0"/>
              <a:t>prostredníctvom verejnej časti ITMS2014+</a:t>
            </a:r>
            <a:r>
              <a:rPr lang="sk-SK" sz="2200" dirty="0"/>
              <a:t>  (podrobnejšie informácie sú uvedené v kapitole 3 </a:t>
            </a:r>
            <a:r>
              <a:rPr lang="sk-SK" sz="2200" dirty="0" err="1" smtClean="0"/>
              <a:t>PpŽ</a:t>
            </a:r>
            <a:r>
              <a:rPr lang="sk-SK" sz="2200" dirty="0" smtClean="0"/>
              <a:t>) </a:t>
            </a:r>
            <a:r>
              <a:rPr lang="sk-SK" sz="2200" b="1" dirty="0"/>
              <a:t>a zároveň je doručená</a:t>
            </a:r>
            <a:r>
              <a:rPr lang="sk-SK" sz="2200" dirty="0"/>
              <a:t> </a:t>
            </a:r>
            <a:r>
              <a:rPr lang="sk-SK" sz="2200" dirty="0" smtClean="0"/>
              <a:t>poskytovateľovi </a:t>
            </a:r>
            <a:r>
              <a:rPr lang="sk-SK" sz="2200" dirty="0"/>
              <a:t>príspevku </a:t>
            </a:r>
            <a:r>
              <a:rPr lang="sk-SK" sz="2200" b="1" dirty="0"/>
              <a:t>v listinnej forme </a:t>
            </a:r>
            <a:r>
              <a:rPr lang="sk-SK" sz="2200" dirty="0"/>
              <a:t>(vytlačená a podpísaná verzia </a:t>
            </a:r>
            <a:r>
              <a:rPr lang="sk-SK" sz="2200" dirty="0" err="1"/>
              <a:t>ŽoNFP</a:t>
            </a:r>
            <a:r>
              <a:rPr lang="sk-SK" sz="2200" dirty="0"/>
              <a:t> z ITMS2014</a:t>
            </a:r>
            <a:r>
              <a:rPr lang="sk-SK" sz="2200" dirty="0" smtClean="0"/>
              <a:t>+).</a:t>
            </a:r>
          </a:p>
          <a:p>
            <a:r>
              <a:rPr lang="sk-SK" sz="2200" b="1" dirty="0" err="1" smtClean="0">
                <a:effectLst/>
              </a:rPr>
              <a:t>Elektornická</a:t>
            </a:r>
            <a:r>
              <a:rPr lang="sk-SK" sz="2200" b="1" dirty="0" smtClean="0">
                <a:effectLst/>
              </a:rPr>
              <a:t> forma </a:t>
            </a:r>
            <a:r>
              <a:rPr lang="sk-SK" sz="2200" dirty="0" smtClean="0">
                <a:effectLst/>
              </a:rPr>
              <a:t>- </a:t>
            </a:r>
            <a:r>
              <a:rPr lang="sk-SK" sz="2200" dirty="0"/>
              <a:t>je</a:t>
            </a:r>
            <a:r>
              <a:rPr lang="sk-SK" sz="2200" b="1" dirty="0"/>
              <a:t> </a:t>
            </a:r>
            <a:r>
              <a:rPr lang="sk-SK" sz="2200" dirty="0"/>
              <a:t>doručená </a:t>
            </a:r>
            <a:r>
              <a:rPr lang="sk-SK" sz="2200" b="1" dirty="0"/>
              <a:t>prostredníctvom verejnej časti ITMS2014+</a:t>
            </a:r>
            <a:r>
              <a:rPr lang="sk-SK" sz="2200" dirty="0"/>
              <a:t> (podrobnejšie informácie sú uvedené v kapitole 3 </a:t>
            </a:r>
            <a:r>
              <a:rPr lang="sk-SK" sz="2200" dirty="0" err="1" smtClean="0"/>
              <a:t>PpŽ</a:t>
            </a:r>
            <a:r>
              <a:rPr lang="sk-SK" sz="2200" dirty="0" smtClean="0"/>
              <a:t>) </a:t>
            </a:r>
            <a:r>
              <a:rPr lang="sk-SK" sz="2200" dirty="0"/>
              <a:t>a zároveň doručená elektronicky do elektronickej schránky postupom uvedeným v </a:t>
            </a:r>
            <a:r>
              <a:rPr lang="sk-SK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Príručke pre elektronické podanie žiadosti o NFP prostredníctvom elektronickej schránky na </a:t>
            </a:r>
            <a:r>
              <a:rPr lang="sk-SK" sz="2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slovensko.sk</a:t>
            </a:r>
            <a:r>
              <a:rPr lang="sk-SK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(ktorá tvorí prílohu č. 4 </a:t>
            </a:r>
            <a:r>
              <a:rPr lang="sk-SK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PpŽ</a:t>
            </a:r>
            <a:r>
              <a:rPr lang="sk-SK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sk-SK" sz="2200" dirty="0" smtClean="0"/>
              <a:t>, </a:t>
            </a:r>
            <a:r>
              <a:rPr lang="sk-SK" sz="2200" dirty="0"/>
              <a:t>v zmysle zákona č. 305/2013 Z. z. o elektronickej podobe výkonu pôsobnosti orgánov verejnej moci a o zmene a doplnení niektorých zákonov (ďalej len „zákon o </a:t>
            </a:r>
            <a:r>
              <a:rPr lang="sk-SK" sz="2200" dirty="0" err="1"/>
              <a:t>e-Governmente</a:t>
            </a:r>
            <a:r>
              <a:rPr lang="sk-SK" sz="2200" dirty="0"/>
              <a:t>“).</a:t>
            </a:r>
            <a:endParaRPr lang="sk-SK" sz="2200" dirty="0">
              <a:effectLst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7. Žiadosť o NFP – Predkladanie </a:t>
            </a:r>
            <a:r>
              <a:rPr lang="sk-SK" sz="29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endParaRPr lang="sk-SK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sk-SK" sz="2400" b="1" dirty="0" smtClean="0"/>
              <a:t>Písomná forma:</a:t>
            </a:r>
          </a:p>
          <a:p>
            <a:pPr algn="just">
              <a:spcBef>
                <a:spcPts val="600"/>
              </a:spcBef>
            </a:pPr>
            <a:r>
              <a:rPr lang="sk-SK" sz="2400" b="1" dirty="0" err="1" smtClean="0"/>
              <a:t>ŽoNFP</a:t>
            </a:r>
            <a:r>
              <a:rPr lang="sk-SK" sz="2400" b="1" dirty="0" smtClean="0"/>
              <a:t> </a:t>
            </a:r>
            <a:r>
              <a:rPr lang="sk-SK" sz="2400" dirty="0"/>
              <a:t>je považovaná za predloženú </a:t>
            </a: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</a:rPr>
              <a:t>riadne</a:t>
            </a:r>
            <a:r>
              <a:rPr lang="sk-SK" sz="2400" b="1" dirty="0"/>
              <a:t>, </a:t>
            </a:r>
            <a:r>
              <a:rPr lang="sk-SK" sz="2400" dirty="0"/>
              <a:t>ak je vygenerovaná z ITMS2014+ až po odoslaní cez aplikáciu ITMS2014+, </a:t>
            </a:r>
            <a:r>
              <a:rPr lang="sk-SK" sz="2400" b="1" dirty="0"/>
              <a:t>vlastnoručne</a:t>
            </a:r>
            <a:r>
              <a:rPr lang="sk-SK" sz="2400" dirty="0"/>
              <a:t> </a:t>
            </a:r>
            <a:r>
              <a:rPr lang="sk-SK" sz="2400" b="1" dirty="0"/>
              <a:t>podpísaná</a:t>
            </a:r>
            <a:r>
              <a:rPr lang="sk-SK" sz="2400" dirty="0"/>
              <a:t> štatutárnym orgánom žiadateľa a </a:t>
            </a:r>
            <a:r>
              <a:rPr lang="sk-SK" sz="2400" b="1" dirty="0"/>
              <a:t>doručená bez príloh</a:t>
            </a:r>
            <a:r>
              <a:rPr lang="sk-SK" sz="2400" dirty="0"/>
              <a:t> v uzavretom a nepriehľadnom obale na adresu </a:t>
            </a:r>
            <a:r>
              <a:rPr lang="sk-SK" sz="2400" dirty="0" smtClean="0"/>
              <a:t>poskytovateľa</a:t>
            </a:r>
            <a:r>
              <a:rPr lang="sk-SK" sz="2400" dirty="0"/>
              <a:t>. </a:t>
            </a:r>
            <a:endParaRPr lang="sk-SK" sz="2400" dirty="0" smtClean="0"/>
          </a:p>
          <a:p>
            <a:pPr algn="just">
              <a:spcBef>
                <a:spcPts val="600"/>
              </a:spcBef>
            </a:pPr>
            <a:r>
              <a:rPr lang="sk-SK" sz="2400" b="1" dirty="0"/>
              <a:t>Žiadateľ je povinný prílohy k </a:t>
            </a:r>
            <a:r>
              <a:rPr lang="sk-SK" sz="2400" b="1" dirty="0" err="1"/>
              <a:t>ŽoNFP</a:t>
            </a:r>
            <a:r>
              <a:rPr lang="sk-SK" sz="2400" b="1" dirty="0"/>
              <a:t> nahrať do ITMS2014+. V prípade objektívnej nemožnosti ich konverzie do elektronickej formy a nahratia do ITMS2014+ žiadateľ predloží prílohy </a:t>
            </a:r>
            <a:r>
              <a:rPr lang="sk-SK" sz="2400" b="1" dirty="0" err="1"/>
              <a:t>ŽoNFP</a:t>
            </a:r>
            <a:r>
              <a:rPr lang="sk-SK" sz="2400" b="1" dirty="0"/>
              <a:t> v písomnej forme.</a:t>
            </a:r>
            <a:endParaRPr lang="sk-SK" sz="2400" dirty="0"/>
          </a:p>
          <a:p>
            <a:pPr algn="just">
              <a:spcBef>
                <a:spcPts val="600"/>
              </a:spcBef>
            </a:pPr>
            <a:endParaRPr lang="sk-SK" sz="2200" b="1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7. Žiadosť o NFP – Predkladanie </a:t>
            </a:r>
            <a:r>
              <a:rPr lang="sk-SK" sz="29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endParaRPr lang="sk-SK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43273"/>
            <a:ext cx="8280920" cy="522203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sk-SK" sz="2200" b="1" dirty="0" smtClean="0"/>
              <a:t>Písomná forma – predložená riadne</a:t>
            </a:r>
          </a:p>
          <a:p>
            <a:pPr algn="just">
              <a:spcBef>
                <a:spcPts val="600"/>
              </a:spcBef>
            </a:pPr>
            <a:r>
              <a:rPr lang="sk-SK" sz="2200" dirty="0" smtClean="0"/>
              <a:t>Doručená </a:t>
            </a:r>
            <a:r>
              <a:rPr lang="sk-SK" sz="2200" dirty="0" err="1"/>
              <a:t>ŽoNFP</a:t>
            </a:r>
            <a:r>
              <a:rPr lang="sk-SK" sz="2200" dirty="0"/>
              <a:t> musí obsahovať:</a:t>
            </a:r>
          </a:p>
          <a:p>
            <a:pPr marL="539750" indent="-179388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sk-SK" sz="2200" dirty="0" smtClean="0"/>
              <a:t>- 1x </a:t>
            </a:r>
            <a:r>
              <a:rPr lang="sk-SK" sz="2200" dirty="0"/>
              <a:t>podpísaný originál </a:t>
            </a:r>
            <a:r>
              <a:rPr lang="sk-SK" sz="2200" dirty="0" err="1"/>
              <a:t>ŽoNFP</a:t>
            </a:r>
            <a:r>
              <a:rPr lang="sk-SK" sz="2200" dirty="0"/>
              <a:t> </a:t>
            </a:r>
            <a:endParaRPr lang="sk-SK" sz="2200" dirty="0" smtClean="0"/>
          </a:p>
          <a:p>
            <a:pPr marL="539750" indent="-179388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sk-SK" sz="2200" dirty="0" smtClean="0"/>
              <a:t>- </a:t>
            </a:r>
            <a:r>
              <a:rPr lang="sk-SK" sz="2200" dirty="0"/>
              <a:t>1x kópiu </a:t>
            </a:r>
            <a:r>
              <a:rPr lang="sk-SK" sz="2200" dirty="0" err="1" smtClean="0"/>
              <a:t>ŽoNFP</a:t>
            </a:r>
            <a:endParaRPr lang="sk-SK" sz="22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200" b="1" dirty="0"/>
              <a:t>Písomná forma </a:t>
            </a:r>
            <a:r>
              <a:rPr lang="sk-SK" sz="2200" dirty="0" err="1"/>
              <a:t>ŽoNFP</a:t>
            </a:r>
            <a:r>
              <a:rPr lang="sk-SK" sz="2200" dirty="0"/>
              <a:t> s prílohami </a:t>
            </a:r>
            <a:r>
              <a:rPr lang="sk-SK" sz="2200" b="1" dirty="0"/>
              <a:t>musí byť identická s elektronicky podanou </a:t>
            </a:r>
            <a:r>
              <a:rPr lang="sk-SK" sz="2200" dirty="0" err="1"/>
              <a:t>ŽoNFP</a:t>
            </a:r>
            <a:r>
              <a:rPr lang="sk-SK" sz="2200" dirty="0"/>
              <a:t> s prílohami cez ITMS 2014+.</a:t>
            </a:r>
          </a:p>
          <a:p>
            <a:pPr algn="just">
              <a:spcBef>
                <a:spcPts val="0"/>
              </a:spcBef>
            </a:pPr>
            <a:r>
              <a:rPr lang="sk-SK" sz="2200" dirty="0"/>
              <a:t>Žiadateľ musí uviesť </a:t>
            </a:r>
            <a:r>
              <a:rPr lang="sk-SK" sz="2200" b="1" u="sng" dirty="0"/>
              <a:t>na obale žiadosti </a:t>
            </a:r>
            <a:r>
              <a:rPr lang="sk-SK" sz="2200" dirty="0"/>
              <a:t>nasledovné informácie:</a:t>
            </a: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200" b="1" dirty="0" smtClean="0"/>
              <a:t>názov </a:t>
            </a:r>
            <a:r>
              <a:rPr lang="sk-SK" sz="2200" b="1" dirty="0"/>
              <a:t>a adresa </a:t>
            </a:r>
            <a:r>
              <a:rPr lang="sk-SK" sz="2200" b="1" dirty="0" smtClean="0"/>
              <a:t>žiadateľa</a:t>
            </a: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200" b="1" dirty="0" smtClean="0"/>
              <a:t>názov projektu</a:t>
            </a: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200" dirty="0" smtClean="0"/>
              <a:t>názov </a:t>
            </a:r>
            <a:r>
              <a:rPr lang="sk-SK" sz="2200" dirty="0"/>
              <a:t>a </a:t>
            </a:r>
            <a:r>
              <a:rPr lang="sk-SK" sz="2200" dirty="0" smtClean="0"/>
              <a:t>doručovacia adresa </a:t>
            </a:r>
            <a:r>
              <a:rPr lang="sk-SK" sz="2200" dirty="0"/>
              <a:t>Poskytovateľa: </a:t>
            </a:r>
            <a:r>
              <a:rPr lang="sk-SK" sz="2200" b="1" dirty="0"/>
              <a:t>Implementačná agentúra Ministerstva práce, sociálnych vecí a rodiny  </a:t>
            </a:r>
            <a:r>
              <a:rPr lang="sk-SK" sz="2200" b="1" dirty="0" smtClean="0"/>
              <a:t>Slovenskej </a:t>
            </a:r>
            <a:r>
              <a:rPr lang="sk-SK" sz="2200" b="1" dirty="0"/>
              <a:t>republiky, </a:t>
            </a:r>
            <a:r>
              <a:rPr lang="sk-SK" sz="2200" b="1" dirty="0" smtClean="0"/>
              <a:t>Nevädzová 5, 814 </a:t>
            </a:r>
            <a:r>
              <a:rPr lang="sk-SK" sz="2200" b="1" dirty="0"/>
              <a:t>55 Bratislava </a:t>
            </a:r>
            <a:endParaRPr lang="sk-SK" sz="2200" b="1" dirty="0" smtClean="0"/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200" dirty="0" smtClean="0"/>
              <a:t>názov </a:t>
            </a:r>
            <a:r>
              <a:rPr lang="sk-SK" sz="2200" dirty="0"/>
              <a:t>operačného programu: </a:t>
            </a:r>
            <a:r>
              <a:rPr lang="sk-SK" sz="2200" b="1" dirty="0"/>
              <a:t>Operačný program Ľudské </a:t>
            </a:r>
            <a:r>
              <a:rPr lang="sk-SK" sz="2200" b="1" dirty="0" smtClean="0"/>
              <a:t>zdroje</a:t>
            </a: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200" dirty="0" smtClean="0"/>
              <a:t>kód </a:t>
            </a:r>
            <a:r>
              <a:rPr lang="sk-SK" sz="2200" dirty="0"/>
              <a:t>výzvy: </a:t>
            </a:r>
            <a:r>
              <a:rPr lang="sk-SK" sz="2200" b="1" dirty="0"/>
              <a:t>OP ĽZ DOP </a:t>
            </a:r>
            <a:r>
              <a:rPr lang="sk-SK" sz="2200" b="1" dirty="0" smtClean="0">
                <a:solidFill>
                  <a:srgbClr val="FF0000"/>
                </a:solidFill>
              </a:rPr>
              <a:t>20XX/X.X.X/XX</a:t>
            </a:r>
            <a:endParaRPr lang="sk-SK" sz="2200" b="1" dirty="0">
              <a:solidFill>
                <a:srgbClr val="FF0000"/>
              </a:solidFill>
            </a:endParaRP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200" dirty="0" smtClean="0"/>
              <a:t>nápis</a:t>
            </a:r>
            <a:r>
              <a:rPr lang="sk-SK" sz="2200" dirty="0"/>
              <a:t>: </a:t>
            </a:r>
            <a:r>
              <a:rPr lang="sk-SK" sz="2200" b="1" dirty="0"/>
              <a:t>„Žiadosť o NFP“ </a:t>
            </a:r>
            <a:r>
              <a:rPr lang="sk-SK" sz="2200" dirty="0"/>
              <a:t>a </a:t>
            </a:r>
            <a:r>
              <a:rPr lang="sk-SK" sz="2200" b="1" dirty="0"/>
              <a:t>„</a:t>
            </a:r>
            <a:r>
              <a:rPr lang="sk-SK" sz="2200" b="1" dirty="0" smtClean="0"/>
              <a:t>NEOTVÁRAŤ“</a:t>
            </a:r>
            <a:endParaRPr lang="sk-SK" sz="2200" b="1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7. Žiadosť o NFP – Predkladanie </a:t>
            </a:r>
            <a:r>
              <a:rPr lang="sk-SK" sz="29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endParaRPr lang="sk-SK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536504"/>
          </a:xfrm>
        </p:spPr>
        <p:txBody>
          <a:bodyPr>
            <a:noAutofit/>
          </a:bodyPr>
          <a:lstStyle/>
          <a:p>
            <a:pPr marL="0" lvl="2" indent="0" algn="just">
              <a:lnSpc>
                <a:spcPts val="2200"/>
              </a:lnSpc>
              <a:spcBef>
                <a:spcPts val="1200"/>
              </a:spcBef>
              <a:buNone/>
            </a:pPr>
            <a:r>
              <a:rPr lang="sk-SK" sz="2000" b="1" dirty="0"/>
              <a:t>Oprávnenosť </a:t>
            </a:r>
            <a:r>
              <a:rPr lang="sk-SK" sz="2000" b="1" dirty="0" smtClean="0"/>
              <a:t>žiadateľa </a:t>
            </a:r>
            <a:endParaRPr lang="sk-SK" sz="2000" b="1" dirty="0"/>
          </a:p>
          <a:p>
            <a:pPr algn="just">
              <a:spcBef>
                <a:spcPts val="0"/>
              </a:spcBef>
            </a:pPr>
            <a:endParaRPr lang="sk-SK" sz="800" dirty="0" smtClean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 smtClean="0"/>
              <a:t>Oprávneným </a:t>
            </a:r>
            <a:r>
              <a:rPr lang="sk-SK" sz="2000" dirty="0"/>
              <a:t>žiadateľom je subjekt uvedený vo </a:t>
            </a:r>
            <a:r>
              <a:rPr lang="sk-SK" sz="2000" dirty="0" smtClean="0"/>
              <a:t>výzve. </a:t>
            </a:r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 smtClean="0"/>
              <a:t>Upozorňujeme </a:t>
            </a:r>
            <a:r>
              <a:rPr lang="sk-SK" sz="2000" dirty="0"/>
              <a:t>žiadateľov, aby si dôkladne prečítali všetky podmienky oprávnenosti žiadateľa. </a:t>
            </a:r>
            <a:endParaRPr lang="sk-SK" sz="1000" dirty="0"/>
          </a:p>
          <a:p>
            <a:pPr marL="0" lvl="2" indent="0" algn="just">
              <a:lnSpc>
                <a:spcPts val="2200"/>
              </a:lnSpc>
              <a:spcBef>
                <a:spcPts val="600"/>
              </a:spcBef>
              <a:buNone/>
            </a:pPr>
            <a:endParaRPr lang="sk-SK" sz="800" b="1" dirty="0" smtClean="0"/>
          </a:p>
          <a:p>
            <a:pPr marL="0" lvl="2" indent="0" algn="just">
              <a:lnSpc>
                <a:spcPts val="2200"/>
              </a:lnSpc>
              <a:spcBef>
                <a:spcPts val="600"/>
              </a:spcBef>
              <a:buNone/>
            </a:pPr>
            <a:r>
              <a:rPr lang="sk-SK" sz="2000" b="1" dirty="0" smtClean="0"/>
              <a:t>Oprávnenosť </a:t>
            </a:r>
            <a:r>
              <a:rPr lang="sk-SK" sz="2000" b="1" dirty="0"/>
              <a:t>partnera  </a:t>
            </a:r>
            <a:r>
              <a:rPr lang="sk-SK" sz="2000" b="1" dirty="0" smtClean="0"/>
              <a:t>žiadateľa</a:t>
            </a:r>
            <a:endParaRPr lang="sk-SK" sz="800" dirty="0"/>
          </a:p>
          <a:p>
            <a:pPr marL="0" lvl="2" indent="0" algn="just">
              <a:spcBef>
                <a:spcPts val="0"/>
              </a:spcBef>
              <a:buNone/>
            </a:pPr>
            <a:endParaRPr lang="sk-SK" sz="800" b="1" dirty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Informácia, či </a:t>
            </a:r>
            <a:r>
              <a:rPr lang="sk-SK" sz="2000" dirty="0" smtClean="0"/>
              <a:t>výzva </a:t>
            </a:r>
            <a:r>
              <a:rPr lang="sk-SK" sz="2000" dirty="0"/>
              <a:t>umožňuje partnerstvo, alebo či je žiadateľ povinný mať </a:t>
            </a:r>
            <a:r>
              <a:rPr lang="sk-SK" sz="2000" dirty="0" smtClean="0"/>
              <a:t>partnera </a:t>
            </a:r>
            <a:r>
              <a:rPr lang="sk-SK" sz="2000" dirty="0"/>
              <a:t>je uvedená priamo vo </a:t>
            </a:r>
            <a:r>
              <a:rPr lang="sk-SK" sz="2000" dirty="0" smtClean="0"/>
              <a:t>výzve. </a:t>
            </a:r>
            <a:endParaRPr lang="sk-SK" sz="2000" dirty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 smtClean="0"/>
              <a:t>Poskytovateľ </a:t>
            </a:r>
            <a:r>
              <a:rPr lang="sk-SK" sz="2000" dirty="0"/>
              <a:t>príspevku je oprávnený vo </a:t>
            </a:r>
            <a:r>
              <a:rPr lang="sk-SK" sz="2000" dirty="0" smtClean="0"/>
              <a:t>výzve obmedziť</a:t>
            </a:r>
            <a:r>
              <a:rPr lang="sk-SK" sz="2000" dirty="0"/>
              <a:t>, resp. vylúčiť </a:t>
            </a:r>
            <a:r>
              <a:rPr lang="sk-SK" sz="2000" dirty="0" smtClean="0"/>
              <a:t>partnera ako aj </a:t>
            </a:r>
            <a:r>
              <a:rPr lang="sk-SK" sz="2000" dirty="0"/>
              <a:t>oprávnenosť výdavkov partnera. </a:t>
            </a:r>
            <a:endParaRPr lang="sk-SK" sz="2000" b="1" dirty="0" smtClean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Podmienky partnerstva konkrétnej </a:t>
            </a:r>
            <a:r>
              <a:rPr lang="sk-SK" sz="2000" dirty="0" smtClean="0"/>
              <a:t>výzvy poskytovateľ </a:t>
            </a:r>
            <a:r>
              <a:rPr lang="sk-SK" sz="2000" dirty="0"/>
              <a:t>uvádza v časti 2 </a:t>
            </a:r>
            <a:r>
              <a:rPr lang="sk-SK" sz="2000" dirty="0" smtClean="0"/>
              <a:t>výzvy.</a:t>
            </a:r>
            <a:endParaRPr lang="sk-SK" sz="20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Oprávnenosť žiadateľa a partnera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8279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504056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sk-SK" sz="2200" dirty="0">
                <a:solidFill>
                  <a:schemeClr val="accent6">
                    <a:lumMod val="75000"/>
                  </a:schemeClr>
                </a:solidFill>
              </a:rPr>
              <a:t>Žiadosť o NFP spracováva žiadateľ </a:t>
            </a:r>
            <a:r>
              <a:rPr lang="sk-SK" sz="2200" dirty="0"/>
              <a:t>na základe výzvy a podľa usmernení konkrétnej výzvy a Príručky pre žiadateľa</a:t>
            </a:r>
            <a:r>
              <a:rPr lang="sk-SK" sz="2200" dirty="0" smtClean="0"/>
              <a:t>.</a:t>
            </a:r>
            <a:endParaRPr lang="sk-SK" sz="2200" b="1" cap="all" dirty="0" smtClean="0"/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k-SK" sz="2200" b="1" cap="all" dirty="0" smtClean="0"/>
              <a:t>Príručka </a:t>
            </a:r>
            <a:r>
              <a:rPr lang="sk-SK" sz="2200" b="1" cap="all" dirty="0"/>
              <a:t>pre </a:t>
            </a:r>
            <a:r>
              <a:rPr lang="sk-SK" sz="2200" b="1" cap="all" dirty="0" smtClean="0"/>
              <a:t>žiadateľa o</a:t>
            </a:r>
            <a:r>
              <a:rPr lang="sk-SK" sz="2200" b="1" cap="all" dirty="0"/>
              <a:t> nenávratný finančný príspevok </a:t>
            </a:r>
            <a:r>
              <a:rPr lang="sk-SK" sz="2200" b="1" dirty="0" smtClean="0"/>
              <a:t>v</a:t>
            </a:r>
            <a:r>
              <a:rPr lang="sk-SK" sz="2200" b="1" dirty="0"/>
              <a:t> rámci výziev na predkladanie žiadostí o NFP pre dopytovo orientované projekty a vyzvaní pre národné projekty </a:t>
            </a:r>
            <a:r>
              <a:rPr lang="sk-SK" sz="2200" b="1" dirty="0" smtClean="0"/>
              <a:t>(</a:t>
            </a:r>
            <a:r>
              <a:rPr lang="sk-SK" sz="2200" b="1" dirty="0"/>
              <a:t>pre prioritné osi 2, </a:t>
            </a:r>
            <a:r>
              <a:rPr lang="sk-SK" sz="2200" b="1" dirty="0" smtClean="0"/>
              <a:t>3 a</a:t>
            </a:r>
            <a:r>
              <a:rPr lang="sk-SK" sz="2200" b="1" dirty="0"/>
              <a:t> 4</a:t>
            </a:r>
            <a:r>
              <a:rPr lang="sk-SK" sz="2200" b="1" dirty="0" smtClean="0"/>
              <a:t>) </a:t>
            </a:r>
            <a:r>
              <a:rPr lang="sk-SK" sz="2000" i="1" dirty="0" smtClean="0"/>
              <a:t>ďalej aj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ríručka pre žiadateľa </a:t>
            </a:r>
            <a:r>
              <a:rPr lang="sk-SK" sz="2000" i="1" dirty="0" smtClean="0"/>
              <a:t>alebo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200" b="1" dirty="0" err="1" smtClean="0">
                <a:solidFill>
                  <a:schemeClr val="accent6">
                    <a:lumMod val="75000"/>
                  </a:schemeClr>
                </a:solidFill>
              </a:rPr>
              <a:t>PpŽ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000" i="1" dirty="0" err="1" smtClean="0"/>
              <a:t>alebo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 príručka </a:t>
            </a:r>
            <a:endParaRPr lang="sk-SK" sz="2200" dirty="0" smtClean="0"/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200" dirty="0" smtClean="0"/>
              <a:t>Základný dokument a dôležitý sprievodca pre žiadateľa o NFP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200" dirty="0" smtClean="0"/>
              <a:t>Záväzný dokument </a:t>
            </a:r>
            <a:r>
              <a:rPr lang="sk-SK" sz="2200" dirty="0"/>
              <a:t>pre všetkých žiadateľov o NFP, ktorí chcú získať pomoc z prostriedkov EŠIF z OP ĽZ v rámci prioritných osí 2,3 a </a:t>
            </a:r>
            <a:r>
              <a:rPr lang="sk-SK" sz="2200" dirty="0" smtClean="0"/>
              <a:t>4</a:t>
            </a:r>
            <a:endParaRPr lang="sk-SK" sz="2200" b="1" dirty="0" smtClean="0"/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200" b="1" dirty="0" err="1" smtClean="0"/>
              <a:t>PpŽ</a:t>
            </a:r>
            <a:r>
              <a:rPr lang="sk-SK" sz="2200" b="1" dirty="0" smtClean="0"/>
              <a:t> je vždy súčasťou vyhlásenej výzvy</a:t>
            </a:r>
            <a:endParaRPr lang="sk-SK" sz="2200" dirty="0" smtClean="0"/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200" dirty="0" smtClean="0"/>
              <a:t>žiadateľ je povinný sa riadiť verziou </a:t>
            </a:r>
            <a:r>
              <a:rPr lang="sk-SK" sz="2200" dirty="0" err="1" smtClean="0"/>
              <a:t>PpŽ</a:t>
            </a:r>
            <a:r>
              <a:rPr lang="sk-SK" sz="2200" dirty="0" smtClean="0"/>
              <a:t>, ktorá je zverejnená ako príloha konkrétnej výzvy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1. Formálne náležitosti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340768"/>
            <a:ext cx="8186766" cy="432048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200" dirty="0"/>
              <a:t>Žiadateľ musí pri príprave žiadosti o NFP vychádzať presne z tej cieľovej skupiny, v </a:t>
            </a:r>
            <a:r>
              <a:rPr lang="sk-SK" sz="2200" u="sng" dirty="0"/>
              <a:t>prospech ktorej má byť projekt realizovaný </a:t>
            </a:r>
            <a:r>
              <a:rPr lang="sk-SK" sz="2200" dirty="0"/>
              <a:t>a ktorú poskytovateľ uviedol vo </a:t>
            </a:r>
            <a:r>
              <a:rPr lang="sk-SK" sz="2200" dirty="0" smtClean="0"/>
              <a:t>výzve.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200" u="sng" dirty="0" smtClean="0"/>
              <a:t>Cieľová </a:t>
            </a:r>
            <a:r>
              <a:rPr lang="sk-SK" sz="2200" u="sng" dirty="0"/>
              <a:t>skupina zároveň musí byť vždy z oprávneného územia realizácie dopytovo orientovaného projektu </a:t>
            </a:r>
            <a:r>
              <a:rPr lang="sk-SK" sz="2200" u="sng" dirty="0" smtClean="0"/>
              <a:t>(viď </a:t>
            </a:r>
            <a:r>
              <a:rPr lang="sk-SK" sz="2200" u="sng" dirty="0"/>
              <a:t>časť 4.5 Oprávnenosť miesta </a:t>
            </a:r>
            <a:r>
              <a:rPr lang="sk-SK" sz="2200" u="sng" dirty="0" smtClean="0"/>
              <a:t>realizácie v </a:t>
            </a:r>
            <a:r>
              <a:rPr lang="sk-SK" sz="2200" u="sng" dirty="0" err="1" smtClean="0"/>
              <a:t>PpŽ</a:t>
            </a:r>
            <a:r>
              <a:rPr lang="sk-SK" sz="2200" u="sng" dirty="0" smtClean="0"/>
              <a:t> a časť 2.3 výzvy)</a:t>
            </a:r>
            <a:r>
              <a:rPr lang="sk-SK" sz="2200" dirty="0" smtClean="0"/>
              <a:t>.</a:t>
            </a:r>
            <a:endParaRPr lang="sk-SK" sz="2200" dirty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200" dirty="0"/>
              <a:t>Oprávnenosť cieľovej skupiny </a:t>
            </a:r>
            <a:r>
              <a:rPr lang="sk-SK" sz="2200" dirty="0" smtClean="0"/>
              <a:t>poskytovateľ </a:t>
            </a:r>
            <a:r>
              <a:rPr lang="sk-SK" sz="2200" dirty="0"/>
              <a:t>uvádza vo </a:t>
            </a:r>
            <a:r>
              <a:rPr lang="sk-SK" sz="2200" dirty="0" smtClean="0"/>
              <a:t>výzve v </a:t>
            </a:r>
            <a:r>
              <a:rPr lang="sk-SK" sz="2200" dirty="0"/>
              <a:t>rámci podmienok poskytnutia príspevku. </a:t>
            </a:r>
            <a:endParaRPr lang="sk-SK" sz="22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Oprávnenosť cieľovej skupiny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01017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389549"/>
            <a:ext cx="8784976" cy="463173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k-SK" sz="2200" dirty="0"/>
              <a:t>Projekty podporované z </a:t>
            </a:r>
            <a:r>
              <a:rPr lang="sk-SK" sz="2200" dirty="0" smtClean="0"/>
              <a:t>EŠIF musia </a:t>
            </a:r>
            <a:r>
              <a:rPr lang="sk-SK" sz="2200" dirty="0"/>
              <a:t>byť v súlade s horizontálnymi princípmi udržateľný rozvoj, rovnosť mužov a žien a </a:t>
            </a:r>
            <a:r>
              <a:rPr lang="sk-SK" sz="2200" dirty="0" smtClean="0"/>
              <a:t>nediskriminácia.</a:t>
            </a:r>
            <a:r>
              <a:rPr lang="sk-SK" sz="2200" dirty="0" smtClean="0"/>
              <a:t> </a:t>
            </a:r>
            <a:endParaRPr lang="sk-SK" sz="22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k-SK" sz="2200" dirty="0"/>
              <a:t>Hlavné ciele pre </a:t>
            </a:r>
            <a:r>
              <a:rPr lang="sk-SK" sz="2200" b="1" dirty="0"/>
              <a:t>horizontálne princípy rovnosť mužov a žien a </a:t>
            </a:r>
            <a:r>
              <a:rPr lang="sk-SK" sz="2200" b="1" dirty="0" smtClean="0"/>
              <a:t>nediskriminácia </a:t>
            </a:r>
            <a:r>
              <a:rPr lang="sk-SK" sz="2200" dirty="0" smtClean="0"/>
              <a:t>(HP RMŽ a ND) </a:t>
            </a:r>
            <a:r>
              <a:rPr lang="sk-SK" sz="2200" dirty="0"/>
              <a:t>sú zadefinované v závislosti od fondu </a:t>
            </a:r>
            <a:r>
              <a:rPr lang="sk-SK" sz="2200" dirty="0" smtClean="0"/>
              <a:t>EÚ</a:t>
            </a:r>
            <a:r>
              <a:rPr lang="sk-SK" sz="22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k-SK" sz="2200" dirty="0"/>
              <a:t>Cieľom HP </a:t>
            </a:r>
            <a:r>
              <a:rPr lang="sk-SK" sz="2200" dirty="0" smtClean="0"/>
              <a:t>RMŽ a ND je </a:t>
            </a:r>
            <a:r>
              <a:rPr lang="sk-SK" sz="2200" dirty="0"/>
              <a:t>odstraňovať bariéry, ktoré vedú k izolácii a vylučovaniu ľudí z verejného, politického, spoločenského, pracovného života, a to na základe takých sociálnych kategórií ako je pohlavie, rod, vek, rasa, etnikum, vierovyznanie alebo náboženstvo, sexuálna orientácia, zdravotné postihnutie, mzdová diskriminácia </a:t>
            </a:r>
            <a:r>
              <a:rPr lang="sk-SK" sz="2200" dirty="0" smtClean="0"/>
              <a:t>atď. a zároveň </a:t>
            </a:r>
            <a:r>
              <a:rPr lang="sk-SK" sz="2200" dirty="0"/>
              <a:t>eliminovať a predchádzať diskriminácii na základe týchto znakov</a:t>
            </a:r>
            <a:r>
              <a:rPr lang="sk-SK" sz="2200" dirty="0" smtClean="0"/>
              <a:t>.</a:t>
            </a:r>
            <a:endParaRPr lang="sk-SK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k-SK" sz="2200" dirty="0"/>
              <a:t>Základným dokumentom HP UR je Systém implementácie HP UR na roky 2014-2020. </a:t>
            </a:r>
            <a:r>
              <a:rPr lang="sk-SK" sz="2200" dirty="0" smtClean="0"/>
              <a:t>(</a:t>
            </a:r>
            <a:r>
              <a:rPr lang="sk-SK" sz="2200" u="sng" dirty="0" smtClean="0">
                <a:hlinkClick r:id="rId3"/>
              </a:rPr>
              <a:t>http</a:t>
            </a:r>
            <a:r>
              <a:rPr lang="sk-SK" sz="2200" u="sng" dirty="0">
                <a:hlinkClick r:id="rId3"/>
              </a:rPr>
              <a:t>://</a:t>
            </a:r>
            <a:r>
              <a:rPr lang="sk-SK" sz="2200" u="sng" dirty="0" smtClean="0">
                <a:hlinkClick r:id="rId3"/>
              </a:rPr>
              <a:t>hpur.vlada.gov.sk</a:t>
            </a:r>
            <a:r>
              <a:rPr lang="sk-SK" sz="2200" dirty="0"/>
              <a:t>)</a:t>
            </a:r>
            <a:r>
              <a:rPr lang="sk-SK" sz="2200" dirty="0" smtClean="0"/>
              <a:t> </a:t>
            </a:r>
            <a:endParaRPr lang="sk-SK" sz="22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Horizontálne princípy udržateľný rozvoj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620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389549"/>
            <a:ext cx="8186766" cy="4703747"/>
          </a:xfrm>
        </p:spPr>
        <p:txBody>
          <a:bodyPr>
            <a:noAutofit/>
          </a:bodyPr>
          <a:lstStyle/>
          <a:p>
            <a:pPr algn="just"/>
            <a:r>
              <a:rPr lang="sk-SK" sz="1900" dirty="0" smtClean="0"/>
              <a:t>Žiadateľ v žiadosti o NFP (</a:t>
            </a:r>
            <a:r>
              <a:rPr lang="sk-SK" sz="1900" i="1" dirty="0" smtClean="0"/>
              <a:t>časť 9. Harmonogram realizácie a</a:t>
            </a:r>
            <a:r>
              <a:rPr lang="sk-SK" sz="1900" dirty="0" smtClean="0"/>
              <a:t>ktivít), priradí každú hlavnú aktivitu k jednému z typov </a:t>
            </a:r>
            <a:r>
              <a:rPr lang="sk-SK" sz="1900" b="1" dirty="0" smtClean="0"/>
              <a:t>oprávnených aktivít </a:t>
            </a:r>
            <a:r>
              <a:rPr lang="sk-SK" sz="1900" dirty="0" smtClean="0"/>
              <a:t>podľa výzvy.</a:t>
            </a:r>
          </a:p>
          <a:p>
            <a:pPr algn="just"/>
            <a:r>
              <a:rPr lang="sk-SK" sz="1900" dirty="0" smtClean="0"/>
              <a:t>Vo výzve </a:t>
            </a:r>
            <a:r>
              <a:rPr lang="sk-SK" sz="1900" dirty="0"/>
              <a:t>na predkladanie žiadostí o NFP môže byť zároveň uvedené, ktoré činnosti/aktivity nie sú pre </a:t>
            </a:r>
            <a:r>
              <a:rPr lang="sk-SK" sz="1900" dirty="0" smtClean="0"/>
              <a:t>projekty </a:t>
            </a:r>
            <a:r>
              <a:rPr lang="sk-SK" sz="1900" dirty="0" smtClean="0"/>
              <a:t>oprávnené</a:t>
            </a:r>
            <a:r>
              <a:rPr lang="sk-SK" sz="1900" dirty="0"/>
              <a:t>.</a:t>
            </a:r>
          </a:p>
          <a:p>
            <a:pPr algn="just"/>
            <a:r>
              <a:rPr lang="sk-SK" sz="1900" b="1" dirty="0"/>
              <a:t>Oprávnené miesto realizácie </a:t>
            </a:r>
            <a:r>
              <a:rPr lang="sk-SK" sz="1900" dirty="0"/>
              <a:t>projektu (územná oprávnenosť) je stanovená vo </a:t>
            </a:r>
            <a:r>
              <a:rPr lang="sk-SK" sz="1900" dirty="0" smtClean="0"/>
              <a:t>výzve. </a:t>
            </a:r>
            <a:r>
              <a:rPr lang="sk-SK" sz="1900" dirty="0"/>
              <a:t>Vo všeobecnosti sa poskytuje pomoc pre cieľové územie:</a:t>
            </a:r>
          </a:p>
          <a:p>
            <a:pPr lvl="1" algn="just">
              <a:spcBef>
                <a:spcPts val="0"/>
              </a:spcBef>
            </a:pPr>
            <a:r>
              <a:rPr lang="sk-SK" sz="1900" dirty="0"/>
              <a:t>NUTS II – Bratislavský kraj</a:t>
            </a:r>
          </a:p>
          <a:p>
            <a:pPr lvl="1" algn="just">
              <a:spcBef>
                <a:spcPts val="0"/>
              </a:spcBef>
            </a:pPr>
            <a:r>
              <a:rPr lang="sk-SK" sz="1900" dirty="0"/>
              <a:t>NUTS II – Západné Slovensko (pre  Trnavský, Nitriansky a Trenčiansky kraj),</a:t>
            </a:r>
          </a:p>
          <a:p>
            <a:pPr lvl="1" algn="just">
              <a:spcBef>
                <a:spcPts val="0"/>
              </a:spcBef>
            </a:pPr>
            <a:r>
              <a:rPr lang="sk-SK" sz="1900" dirty="0"/>
              <a:t>NUTS II – Stredné Slovensko (pre Žilinský, Banskobystrický kraj),</a:t>
            </a:r>
          </a:p>
          <a:p>
            <a:pPr lvl="1" algn="just">
              <a:spcBef>
                <a:spcPts val="0"/>
              </a:spcBef>
            </a:pPr>
            <a:r>
              <a:rPr lang="sk-SK" sz="1900" dirty="0"/>
              <a:t>NUTS II – Východné Slovensko (pre Prešovský a Košický kraj).</a:t>
            </a:r>
          </a:p>
          <a:p>
            <a:pPr algn="just"/>
            <a:r>
              <a:rPr lang="sk-SK" sz="1900" dirty="0"/>
              <a:t>Poskytovateľ môže vo </a:t>
            </a:r>
            <a:r>
              <a:rPr lang="sk-SK" sz="1900" dirty="0" smtClean="0"/>
              <a:t>výzve zúžiť </a:t>
            </a:r>
            <a:r>
              <a:rPr lang="sk-SK" sz="1900" dirty="0"/>
              <a:t>územnú oprávnenosť žiadateľa na niekoľko</a:t>
            </a:r>
            <a:r>
              <a:rPr lang="sk-SK" sz="1900" dirty="0" smtClean="0"/>
              <a:t>, alebo </a:t>
            </a:r>
            <a:r>
              <a:rPr lang="sk-SK" sz="1900" dirty="0"/>
              <a:t>iba na jeden samosprávny kraj</a:t>
            </a:r>
            <a:r>
              <a:rPr lang="sk-SK" sz="1900" dirty="0" smtClean="0"/>
              <a:t>.</a:t>
            </a:r>
          </a:p>
          <a:p>
            <a:pPr algn="just"/>
            <a:r>
              <a:rPr lang="sk-SK" sz="1900" b="1" dirty="0"/>
              <a:t>Rozhodujúcim kritériom pri posudzovaní územnej oprávnenosti je, na ktorom území bude mať cieľová skupina osoh z očakávaného výsledku, resp. dopadu projektu, s ohľadom na povahu a cieľ </a:t>
            </a:r>
            <a:r>
              <a:rPr lang="sk-SK" sz="1900" b="1" dirty="0" smtClean="0"/>
              <a:t>projektu.</a:t>
            </a:r>
            <a:endParaRPr lang="sk-SK" sz="1900" b="1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68613"/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Oprávnenosť aktivít projektu a miesta realizácie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4185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03244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dirty="0"/>
              <a:t>Časová oprávnenosť realizácie projektu je stanovená vo </a:t>
            </a:r>
            <a:r>
              <a:rPr lang="sk-SK" sz="2400" dirty="0" smtClean="0"/>
              <a:t>výzve.</a:t>
            </a:r>
            <a:endParaRPr lang="sk-SK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dirty="0" smtClean="0"/>
              <a:t>Žiadateľ </a:t>
            </a:r>
            <a:r>
              <a:rPr lang="sk-SK" sz="2400" dirty="0"/>
              <a:t>je oprávnený realizovať projekt iba </a:t>
            </a:r>
            <a:r>
              <a:rPr lang="sk-SK" sz="2400" dirty="0" smtClean="0"/>
              <a:t>počas časovej </a:t>
            </a:r>
            <a:r>
              <a:rPr lang="sk-SK" sz="2400" dirty="0"/>
              <a:t>oprávnenosti realizácie projektu, ktorá môže byť ohraničená konkrétnym </a:t>
            </a:r>
            <a:r>
              <a:rPr lang="sk-SK" sz="2400" dirty="0" smtClean="0"/>
              <a:t>dátumom/dátumami </a:t>
            </a:r>
            <a:r>
              <a:rPr lang="sk-SK" sz="2400" dirty="0"/>
              <a:t>alebo maximálnou dĺžkou realizácie projektu. </a:t>
            </a:r>
            <a:endParaRPr lang="sk-SK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/>
              <a:t>Počas </a:t>
            </a:r>
            <a:r>
              <a:rPr lang="sk-SK" sz="2400" b="1" dirty="0"/>
              <a:t>časovej oprávnenosti realizácie projektu sa posudzuje aj oprávnenosť výdavkov </a:t>
            </a:r>
            <a:r>
              <a:rPr lang="sk-SK" sz="2400" dirty="0" smtClean="0"/>
              <a:t>pre </a:t>
            </a:r>
            <a:r>
              <a:rPr lang="sk-SK" sz="2400" dirty="0"/>
              <a:t>financovanie projektov z OP ĽZ. 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3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Časová oprávnenosť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73653" y="1196752"/>
            <a:ext cx="8136904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b="1" dirty="0"/>
              <a:t>Všeobecné podmienky oprávnenosti výdavkov</a:t>
            </a:r>
            <a:endParaRPr lang="sk-SK" sz="2400" dirty="0"/>
          </a:p>
          <a:p>
            <a:r>
              <a:rPr lang="sk-SK" sz="2400" dirty="0"/>
              <a:t>Pravidlá oprávnenosti výdavkov sú stanovené na vnútroštátnej úrovni v súlade s čl. 65 </a:t>
            </a:r>
            <a:r>
              <a:rPr lang="sk-SK" sz="2400" dirty="0" smtClean="0"/>
              <a:t>Nariadenia Európskeho parlamentu a Rady (EÚ) 1303/2013 s</a:t>
            </a:r>
            <a:r>
              <a:rPr lang="sk-SK" sz="2400" dirty="0"/>
              <a:t> ohľadom na platnú národnú legislatívu, najmä </a:t>
            </a:r>
            <a:r>
              <a:rPr lang="sk-SK" sz="2400" b="1" dirty="0"/>
              <a:t>zákon o rozpočtových </a:t>
            </a:r>
            <a:r>
              <a:rPr lang="sk-SK" sz="2400" b="1" dirty="0" smtClean="0"/>
              <a:t>pravidlách</a:t>
            </a:r>
            <a:r>
              <a:rPr lang="sk-SK" sz="2400" dirty="0"/>
              <a:t> </a:t>
            </a:r>
            <a:r>
              <a:rPr lang="sk-SK" sz="2400" dirty="0" smtClean="0"/>
              <a:t>a </a:t>
            </a:r>
            <a:r>
              <a:rPr lang="sk-SK" sz="2400" b="1" dirty="0" smtClean="0"/>
              <a:t>zákon </a:t>
            </a:r>
            <a:r>
              <a:rPr lang="sk-SK" sz="2400" b="1" dirty="0"/>
              <a:t>o </a:t>
            </a:r>
            <a:r>
              <a:rPr lang="sk-SK" sz="2400" b="1" dirty="0" smtClean="0"/>
              <a:t>účtovníctve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/>
              <a:t>Režim a podmienky uplatňovania  výdavkov poskytovateľ uvádza vo </a:t>
            </a:r>
            <a:r>
              <a:rPr lang="sk-SK" sz="2400" dirty="0" smtClean="0"/>
              <a:t>výzve </a:t>
            </a:r>
            <a:r>
              <a:rPr lang="sk-SK" sz="2400" dirty="0"/>
              <a:t>v časti Podmienky poskytnutia príspevku. </a:t>
            </a:r>
            <a:endParaRPr lang="sk-SK" sz="2400" dirty="0" smtClean="0"/>
          </a:p>
          <a:p>
            <a:r>
              <a:rPr lang="sk-SK" sz="2400" b="1" dirty="0" smtClean="0"/>
              <a:t>z</a:t>
            </a:r>
            <a:r>
              <a:rPr lang="sk-SK" sz="2400" b="1" dirty="0"/>
              <a:t> hľadiska vykazovania </a:t>
            </a:r>
            <a:r>
              <a:rPr lang="sk-SK" sz="2400" dirty="0"/>
              <a:t>je možné výdavky projektu </a:t>
            </a:r>
            <a:r>
              <a:rPr lang="sk-SK" sz="2400" dirty="0" smtClean="0"/>
              <a:t>rozdeliť:</a:t>
            </a:r>
            <a:endParaRPr lang="sk-SK" sz="2400" dirty="0"/>
          </a:p>
          <a:p>
            <a:pPr marL="896938" lvl="1" indent="-352425"/>
            <a:r>
              <a:rPr lang="sk-SK" sz="2400" dirty="0"/>
              <a:t>výdavky vykazované metódou </a:t>
            </a:r>
            <a:r>
              <a:rPr lang="sk-SK" sz="2400" b="1" dirty="0"/>
              <a:t>skutočne vynaložených a zaplatených </a:t>
            </a:r>
            <a:r>
              <a:rPr lang="sk-SK" sz="2400" b="1" dirty="0" smtClean="0"/>
              <a:t>výdavkov </a:t>
            </a:r>
            <a:r>
              <a:rPr lang="sk-SK" sz="2400" dirty="0" smtClean="0"/>
              <a:t> </a:t>
            </a:r>
            <a:endParaRPr lang="sk-SK" sz="2400" dirty="0"/>
          </a:p>
          <a:p>
            <a:pPr marL="896938" lvl="1" indent="-352425"/>
            <a:r>
              <a:rPr lang="sk-SK" sz="2400" b="1" dirty="0"/>
              <a:t>zjednodušené vykazovanie výdavkov</a:t>
            </a:r>
            <a:r>
              <a:rPr lang="sk-SK" sz="2400" dirty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3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Oprávnenosť výdavkov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0851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</a:pPr>
            <a:r>
              <a:rPr lang="sk-SK" sz="2100" dirty="0" smtClean="0"/>
              <a:t>Všeobecné </a:t>
            </a:r>
            <a:r>
              <a:rPr lang="sk-SK" sz="2100" dirty="0"/>
              <a:t>pravidlá oprávnenosti výdavkov a ich preukazovanie v rámci OP ĽZ sú </a:t>
            </a:r>
            <a:r>
              <a:rPr lang="sk-SK" sz="2100" dirty="0" smtClean="0"/>
              <a:t>súčasťou </a:t>
            </a:r>
            <a:r>
              <a:rPr lang="sk-SK" sz="2100" dirty="0"/>
              <a:t>riadiacej dokumentácie </a:t>
            </a:r>
            <a:r>
              <a:rPr lang="sk-SK" sz="2100" dirty="0" smtClean="0"/>
              <a:t>(v </a:t>
            </a:r>
            <a:r>
              <a:rPr lang="sk-SK" sz="2100" dirty="0"/>
              <a:t>prílohe č. </a:t>
            </a:r>
            <a:r>
              <a:rPr lang="sk-SK" sz="2100" dirty="0" smtClean="0"/>
              <a:t>5 príručky)</a:t>
            </a:r>
          </a:p>
          <a:p>
            <a:pPr algn="just">
              <a:spcBef>
                <a:spcPts val="1200"/>
              </a:spcBef>
            </a:pPr>
            <a:r>
              <a:rPr lang="sk-SK" sz="2100" dirty="0" smtClean="0"/>
              <a:t>Pre žiadateľov sú </a:t>
            </a:r>
            <a:r>
              <a:rPr lang="sk-SK" sz="2100" dirty="0"/>
              <a:t>záväzné </a:t>
            </a:r>
            <a:r>
              <a:rPr lang="sk-SK" sz="2100" b="1" dirty="0" smtClean="0"/>
              <a:t>okrem </a:t>
            </a:r>
            <a:r>
              <a:rPr lang="sk-SK" sz="2100" b="1" dirty="0"/>
              <a:t>všeobecných </a:t>
            </a:r>
            <a:r>
              <a:rPr lang="sk-SK" sz="2100" b="1" dirty="0" smtClean="0"/>
              <a:t>pravidiel</a:t>
            </a:r>
            <a:r>
              <a:rPr lang="sk-SK" sz="2100" dirty="0" smtClean="0"/>
              <a:t> aj </a:t>
            </a:r>
            <a:r>
              <a:rPr lang="sk-SK" sz="2100" b="1" dirty="0"/>
              <a:t>podmienky oprávnenosti výdavkov, </a:t>
            </a:r>
            <a:r>
              <a:rPr lang="sk-SK" sz="2100" dirty="0"/>
              <a:t>ktoré</a:t>
            </a:r>
            <a:r>
              <a:rPr lang="sk-SK" sz="2100" b="1" dirty="0"/>
              <a:t> sú zadefinované v konkrétnej </a:t>
            </a:r>
            <a:r>
              <a:rPr lang="sk-SK" sz="2100" b="1" dirty="0" smtClean="0"/>
              <a:t>výzve</a:t>
            </a:r>
          </a:p>
          <a:p>
            <a:pPr algn="just">
              <a:spcBef>
                <a:spcPts val="1200"/>
              </a:spcBef>
            </a:pPr>
            <a:r>
              <a:rPr lang="sk-SK" sz="2100" dirty="0" smtClean="0"/>
              <a:t>Schválením </a:t>
            </a:r>
            <a:r>
              <a:rPr lang="sk-SK" sz="2100" dirty="0"/>
              <a:t>výdavku v rozpočte projektu </a:t>
            </a:r>
            <a:r>
              <a:rPr lang="sk-SK" sz="2100" dirty="0" err="1"/>
              <a:t>ŽoNFP</a:t>
            </a:r>
            <a:r>
              <a:rPr lang="sk-SK" sz="2100" dirty="0"/>
              <a:t> </a:t>
            </a:r>
            <a:r>
              <a:rPr lang="sk-SK" sz="2100" u="sng" dirty="0"/>
              <a:t>nevzniká budúcemu prijímateľovi automaticky nárok na uhradenie výdavku</a:t>
            </a:r>
            <a:r>
              <a:rPr lang="sk-SK" sz="2100" dirty="0"/>
              <a:t>, </a:t>
            </a:r>
            <a:r>
              <a:rPr lang="sk-SK" sz="2100" b="1" dirty="0"/>
              <a:t>ak nepreukáže realizáciu aktivít </a:t>
            </a:r>
            <a:r>
              <a:rPr lang="sk-SK" sz="2100" dirty="0"/>
              <a:t>v súlade so schválenou </a:t>
            </a:r>
            <a:r>
              <a:rPr lang="sk-SK" sz="2100" dirty="0" err="1"/>
              <a:t>ŽoNFP</a:t>
            </a:r>
            <a:r>
              <a:rPr lang="sk-SK" sz="2100" dirty="0"/>
              <a:t> </a:t>
            </a:r>
            <a:r>
              <a:rPr lang="sk-SK" sz="2100" b="1" dirty="0"/>
              <a:t>a zároveň</a:t>
            </a:r>
            <a:r>
              <a:rPr lang="sk-SK" sz="2100" dirty="0"/>
              <a:t> </a:t>
            </a:r>
            <a:r>
              <a:rPr lang="sk-SK" sz="2100" b="1" dirty="0"/>
              <a:t>ak  nepreukáže  vynaloženie  schválených  výdavkov  </a:t>
            </a:r>
            <a:r>
              <a:rPr lang="sk-SK" sz="2100" dirty="0"/>
              <a:t>v  súlade  s príslušnými </a:t>
            </a:r>
            <a:r>
              <a:rPr lang="sk-SK" sz="2100" b="1" dirty="0"/>
              <a:t>ustanoveniami uzatvorenej zmluvy o  </a:t>
            </a:r>
            <a:r>
              <a:rPr lang="sk-SK" sz="2100" b="1" dirty="0" smtClean="0"/>
              <a:t>NFP</a:t>
            </a:r>
          </a:p>
          <a:p>
            <a:pPr algn="just">
              <a:spcBef>
                <a:spcPts val="1200"/>
              </a:spcBef>
            </a:pPr>
            <a:r>
              <a:rPr lang="sk-SK" sz="2100" b="1" dirty="0"/>
              <a:t>Ak prijímateľ nerealizuje aktivity, resp. projekt v zmysle schválenej žiadosti o poskytnutie NFP, poruší zásadu alebo pravidlá uzatvorenej zmluvy o  NFP, resp. jej dodatkov, je povinný vrátiť NFP alebo jeho časť v súlade so zmluvou o NFP.</a:t>
            </a:r>
            <a:endParaRPr lang="sk-SK" sz="21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Oprávnenosť výdavkov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536504"/>
          </a:xfrm>
        </p:spPr>
        <p:txBody>
          <a:bodyPr>
            <a:normAutofit fontScale="92500"/>
          </a:bodyPr>
          <a:lstStyle/>
          <a:p>
            <a:pPr marL="0" lvl="3" indent="0" algn="ctr">
              <a:spcBef>
                <a:spcPts val="0"/>
              </a:spcBef>
              <a:buNone/>
            </a:pPr>
            <a:r>
              <a:rPr lang="sk-SK" b="1" i="1" dirty="0"/>
              <a:t>Neoprávnené výdavky</a:t>
            </a:r>
            <a:endParaRPr lang="sk-SK" b="1" dirty="0"/>
          </a:p>
          <a:p>
            <a:pPr algn="just">
              <a:spcBef>
                <a:spcPts val="1200"/>
              </a:spcBef>
            </a:pPr>
            <a:r>
              <a:rPr lang="sk-SK" sz="2400" dirty="0" smtClean="0"/>
              <a:t>vo všeobecnosti sú </a:t>
            </a:r>
            <a:r>
              <a:rPr lang="sk-SK" sz="2400" dirty="0"/>
              <a:t>uvedené v časti 3.5.2 kapitoly 3.5. Oprávnenosť výdavkov Systému riadenia EŠIF, zverejnenom na webovom </a:t>
            </a:r>
            <a:r>
              <a:rPr lang="sk-SK" sz="2400" dirty="0" smtClean="0"/>
              <a:t>sídle </a:t>
            </a:r>
            <a:r>
              <a:rPr lang="sk-SK" sz="2400" dirty="0" smtClean="0">
                <a:hlinkClick r:id="rId3"/>
              </a:rPr>
              <a:t>http</a:t>
            </a:r>
            <a:r>
              <a:rPr lang="sk-SK" sz="2400" dirty="0">
                <a:hlinkClick r:id="rId3"/>
              </a:rPr>
              <a:t>://www.partnerskadohoda.gov.sk/zakladne-dokumenty</a:t>
            </a:r>
            <a:r>
              <a:rPr lang="sk-SK" sz="2400" dirty="0" smtClean="0">
                <a:hlinkClick r:id="rId3"/>
              </a:rPr>
              <a:t>/</a:t>
            </a:r>
            <a:r>
              <a:rPr lang="sk-SK" sz="2400" dirty="0"/>
              <a:t>;</a:t>
            </a:r>
            <a:endParaRPr lang="sk-SK" sz="2400" dirty="0" smtClean="0"/>
          </a:p>
          <a:p>
            <a:pPr algn="just">
              <a:spcBef>
                <a:spcPts val="1200"/>
              </a:spcBef>
            </a:pPr>
            <a:r>
              <a:rPr lang="sk-SK" sz="2400" dirty="0" smtClean="0"/>
              <a:t>v</a:t>
            </a:r>
            <a:r>
              <a:rPr lang="sk-SK" sz="2400" dirty="0"/>
              <a:t> MP CKO č. 6  v platnom znení k pravidlám oprávnenosti pre najčastejšie sa vyskytujúce skupiny výdavkov zverejnenom na webovom sídle  </a:t>
            </a:r>
            <a:r>
              <a:rPr lang="sk-SK" sz="2400" u="sng" dirty="0">
                <a:hlinkClick r:id="rId4"/>
              </a:rPr>
              <a:t>http://www.partnerskadohoda.gov.sk/metodicke-pokyny-cko/</a:t>
            </a:r>
            <a:r>
              <a:rPr lang="sk-SK" sz="2400" dirty="0"/>
              <a:t>, avšak podrobnejšie môžu byť uvedené priamo vo </a:t>
            </a:r>
            <a:r>
              <a:rPr lang="sk-SK" sz="2400" dirty="0" smtClean="0"/>
              <a:t>výzve;</a:t>
            </a:r>
          </a:p>
          <a:p>
            <a:pPr algn="just">
              <a:spcBef>
                <a:spcPts val="1200"/>
              </a:spcBef>
            </a:pPr>
            <a:r>
              <a:rPr lang="sk-SK" sz="2400" dirty="0" smtClean="0"/>
              <a:t>spravidla </a:t>
            </a:r>
            <a:r>
              <a:rPr lang="sk-SK" sz="2400" dirty="0"/>
              <a:t>platí, že ak poskytovateľ využil možnosť zúženia okruhu oprávnených výdavkov, tak výdavky, ktoré vo </a:t>
            </a:r>
            <a:r>
              <a:rPr lang="sk-SK" sz="2400" dirty="0" smtClean="0"/>
              <a:t>výzve </a:t>
            </a:r>
            <a:r>
              <a:rPr lang="sk-SK" sz="2400" dirty="0"/>
              <a:t>neboli uvedené ako oprávnené, sú neoprávnenými </a:t>
            </a:r>
            <a:r>
              <a:rPr lang="sk-SK" sz="2400" dirty="0" smtClean="0"/>
              <a:t>výdavkami</a:t>
            </a:r>
            <a:endParaRPr lang="sk-SK" sz="24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10. Žiadosť o NFP – Neoprávnené výdavky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536504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0"/>
              </a:spcBef>
              <a:buNone/>
            </a:pPr>
            <a:r>
              <a:rPr lang="sk-SK" b="1" i="1" dirty="0" smtClean="0"/>
              <a:t>Oprávnené </a:t>
            </a:r>
            <a:r>
              <a:rPr lang="sk-SK" b="1" i="1" dirty="0"/>
              <a:t>výdavky</a:t>
            </a:r>
            <a:endParaRPr lang="sk-SK" b="1" dirty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predstavujú </a:t>
            </a:r>
            <a:r>
              <a:rPr lang="sk-SK" sz="2200" dirty="0"/>
              <a:t>výdavky, ktoré boli skutočne vynaložené počas obdobia realizácie aktivít projektu vo forme nákladov alebo výdavkov prijímateľa za predpokladu, že sú potrebné na uspokojivé vykonávanie projektu a sú s ním priamo spojené, a ktoré boli vynaložené na projekt vybraný na dosiahnutie cieľov OP ĽZ </a:t>
            </a:r>
            <a:r>
              <a:rPr lang="sk-SK" sz="2200" b="1" dirty="0"/>
              <a:t>v súlade s podmienkami </a:t>
            </a:r>
            <a:r>
              <a:rPr lang="sk-SK" sz="2200" b="1" dirty="0" smtClean="0"/>
              <a:t>výzvy</a:t>
            </a:r>
            <a:r>
              <a:rPr lang="sk-SK" sz="2200" dirty="0" smtClean="0"/>
              <a:t>;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v</a:t>
            </a:r>
            <a:r>
              <a:rPr lang="sk-SK" sz="2200" dirty="0"/>
              <a:t> prípade aplikovania </a:t>
            </a:r>
            <a:r>
              <a:rPr lang="sk-SK" sz="2200" u="sng" dirty="0"/>
              <a:t>štátnej pomoci </a:t>
            </a:r>
            <a:r>
              <a:rPr lang="sk-SK" sz="2200" dirty="0"/>
              <a:t>je potrebné brať do úvahy aj pravidlá oprávnenosti vymedzené v príslušnej legislatíve upravujúcej predmetnú </a:t>
            </a:r>
            <a:r>
              <a:rPr lang="sk-SK" sz="2200" dirty="0" smtClean="0"/>
              <a:t>oblasť;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týmto </a:t>
            </a:r>
            <a:r>
              <a:rPr lang="sk-SK" sz="2200" dirty="0"/>
              <a:t>nie je dotknuté právo poskytovateľa určité výdavky definovať ako neoprávnené, na základe účelu a potrieb OP </a:t>
            </a:r>
            <a:r>
              <a:rPr lang="sk-SK" sz="2200" dirty="0" smtClean="0"/>
              <a:t>ĽZ.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10. Žiadosť o NFP – Oprávnené výdavky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2100" b="1" dirty="0"/>
              <a:t>Základné princípy pre zostavenie rozpočtu projektu</a:t>
            </a:r>
            <a:r>
              <a:rPr lang="sk-SK" sz="2100" dirty="0"/>
              <a:t>:</a:t>
            </a:r>
          </a:p>
          <a:p>
            <a:pPr lvl="0" algn="just"/>
            <a:r>
              <a:rPr lang="sk-SK" sz="2100" dirty="0"/>
              <a:t>náklady musia byť v súlade s európskou a národnou legislatívou a s </a:t>
            </a:r>
            <a:r>
              <a:rPr lang="sk-SK" sz="2100" dirty="0" smtClean="0"/>
              <a:t>OP </a:t>
            </a:r>
            <a:r>
              <a:rPr lang="sk-SK" sz="2100" dirty="0"/>
              <a:t>ĽZ vrátane nadväzujúcich dokumentov, </a:t>
            </a:r>
          </a:p>
          <a:p>
            <a:pPr lvl="0" algn="just"/>
            <a:r>
              <a:rPr lang="sk-SK" sz="2100" dirty="0"/>
              <a:t>náklady musia byť primerané (musia zodpovedať obvyklým cenám v danom mieste a čase), nevyhnutné a ich využitie musí byť v súlade s princípmi:</a:t>
            </a:r>
          </a:p>
          <a:p>
            <a:pPr marL="539750" indent="0" algn="just">
              <a:buNone/>
            </a:pPr>
            <a:r>
              <a:rPr lang="sk-SK" sz="2100" dirty="0"/>
              <a:t>a) </a:t>
            </a:r>
            <a:r>
              <a:rPr lang="sk-SK" sz="2100" b="1" u="sng" dirty="0"/>
              <a:t>hospodárnosti</a:t>
            </a:r>
            <a:r>
              <a:rPr lang="sk-SK" sz="2100" dirty="0"/>
              <a:t> (minimalizácia výdavkov pri rešpektovaní cieľov projektu)</a:t>
            </a:r>
          </a:p>
          <a:p>
            <a:pPr marL="539750" indent="0" algn="just">
              <a:buNone/>
            </a:pPr>
            <a:r>
              <a:rPr lang="sk-SK" sz="2100" dirty="0"/>
              <a:t>b) </a:t>
            </a:r>
            <a:r>
              <a:rPr lang="sk-SK" sz="2100" b="1" u="sng" dirty="0"/>
              <a:t>účelnosti </a:t>
            </a:r>
            <a:r>
              <a:rPr lang="sk-SK" sz="2100" dirty="0"/>
              <a:t>(priama väzba na projekt / aktivitu a nevyhnutnosť pre realizáciu projektu)</a:t>
            </a:r>
          </a:p>
          <a:p>
            <a:pPr marL="539750" indent="0" algn="just">
              <a:buNone/>
            </a:pPr>
            <a:r>
              <a:rPr lang="sk-SK" sz="2100" dirty="0"/>
              <a:t>c) </a:t>
            </a:r>
            <a:r>
              <a:rPr lang="sk-SK" sz="2100" b="1" u="sng" dirty="0"/>
              <a:t>efektívnosti</a:t>
            </a:r>
            <a:r>
              <a:rPr lang="sk-SK" sz="2100" dirty="0"/>
              <a:t> (maximalizácia pomerov medzi výstupmi a vstupmi projektu)</a:t>
            </a:r>
          </a:p>
          <a:p>
            <a:pPr marL="539750" indent="0" algn="just">
              <a:buNone/>
            </a:pPr>
            <a:r>
              <a:rPr lang="sk-SK" sz="2100" dirty="0"/>
              <a:t>d) </a:t>
            </a:r>
            <a:r>
              <a:rPr lang="sk-SK" sz="2100" b="1" u="sng" dirty="0" smtClean="0"/>
              <a:t>účinnosti</a:t>
            </a:r>
            <a:r>
              <a:rPr lang="sk-SK" sz="2100" b="1" dirty="0" smtClean="0"/>
              <a:t> </a:t>
            </a:r>
            <a:r>
              <a:rPr lang="sk-SK" sz="2100" dirty="0" smtClean="0"/>
              <a:t>(dosahovanie </a:t>
            </a:r>
            <a:r>
              <a:rPr lang="sk-SK" sz="2100" dirty="0"/>
              <a:t>plánovaných výsledkov vzhľadom na použité verejné financie</a:t>
            </a:r>
            <a:r>
              <a:rPr lang="sk-SK" sz="1600" dirty="0" smtClean="0"/>
              <a:t>).</a:t>
            </a:r>
            <a:endParaRPr lang="sk-SK" sz="16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10. Žiadosť o NFP – Rozpočet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03244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sk-SK" sz="2200" dirty="0"/>
              <a:t>Pri vypracovávaní žiadosti o NFP v rozpočte projektu sa uvádzajú plánované výdavky </a:t>
            </a:r>
            <a:r>
              <a:rPr lang="sk-SK" sz="2200" b="1" dirty="0"/>
              <a:t>podľa aktuálnych cien platných na trhu v čase predkladania žiadosti </a:t>
            </a:r>
            <a:r>
              <a:rPr lang="sk-SK" sz="2200" b="1" u="sng" dirty="0"/>
              <a:t>bez akejkoľvek očakávanej valorizácie</a:t>
            </a:r>
            <a:r>
              <a:rPr lang="sk-SK" sz="2200" u="sng" dirty="0"/>
              <a:t> </a:t>
            </a:r>
            <a:r>
              <a:rPr lang="sk-SK" sz="2200" dirty="0"/>
              <a:t>(platy, mzdy), resp. </a:t>
            </a:r>
            <a:r>
              <a:rPr lang="sk-SK" sz="2200" b="1" u="sng" dirty="0"/>
              <a:t>indexácie očakávaného rastu cien</a:t>
            </a:r>
            <a:r>
              <a:rPr lang="sk-SK" sz="2200" u="sng" dirty="0"/>
              <a:t> </a:t>
            </a:r>
            <a:r>
              <a:rPr lang="sk-SK" sz="2200" dirty="0"/>
              <a:t>(vrátane očakávanej inflácie</a:t>
            </a:r>
            <a:r>
              <a:rPr lang="sk-SK" sz="2200" dirty="0" smtClean="0"/>
              <a:t>).</a:t>
            </a:r>
            <a:endParaRPr lang="sk-SK" sz="2200" dirty="0"/>
          </a:p>
          <a:p>
            <a:pPr algn="just">
              <a:spcBef>
                <a:spcPts val="1200"/>
              </a:spcBef>
            </a:pPr>
            <a:r>
              <a:rPr lang="sk-SK" sz="2200" dirty="0"/>
              <a:t>Výdavky projektu sa podľa vzťahu k hlavným aktivitám projektu delia na </a:t>
            </a:r>
            <a:r>
              <a:rPr lang="sk-SK" sz="2200" u="sng" dirty="0"/>
              <a:t>priame</a:t>
            </a:r>
            <a:r>
              <a:rPr lang="sk-SK" sz="2200" dirty="0"/>
              <a:t> a </a:t>
            </a:r>
            <a:r>
              <a:rPr lang="sk-SK" sz="2200" u="sng" dirty="0"/>
              <a:t>nepriame</a:t>
            </a:r>
            <a:r>
              <a:rPr lang="sk-SK" sz="2200" dirty="0"/>
              <a:t> výdavky. </a:t>
            </a:r>
          </a:p>
          <a:p>
            <a:endParaRPr lang="sk-SK" sz="23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10. Žiadosť o NFP – Rozpočet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5491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12776"/>
            <a:ext cx="8186766" cy="417646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</a:pPr>
            <a:r>
              <a:rPr lang="sk-SK" sz="2200" dirty="0" smtClean="0"/>
              <a:t>poskytnúť </a:t>
            </a:r>
            <a:r>
              <a:rPr lang="sk-SK" sz="2200" dirty="0"/>
              <a:t>potenciálnym žiadateľom o </a:t>
            </a:r>
            <a:r>
              <a:rPr lang="sk-SK" sz="2200" dirty="0" smtClean="0"/>
              <a:t>NFP všeobecný </a:t>
            </a:r>
            <a:r>
              <a:rPr lang="sk-SK" sz="2200" b="1" dirty="0"/>
              <a:t>komplexný metodický návod </a:t>
            </a:r>
            <a:r>
              <a:rPr lang="sk-SK" sz="2200" dirty="0"/>
              <a:t>a nevyhnutné informácie a pokyny na to, aby mohli </a:t>
            </a:r>
            <a:r>
              <a:rPr lang="sk-SK" sz="2200" b="1" dirty="0"/>
              <a:t>správne vyplniť formulár</a:t>
            </a:r>
            <a:r>
              <a:rPr lang="sk-SK" sz="2200" dirty="0"/>
              <a:t> žiadosti o </a:t>
            </a:r>
            <a:r>
              <a:rPr lang="sk-SK" sz="2200" dirty="0" smtClean="0"/>
              <a:t>NFP</a:t>
            </a:r>
          </a:p>
          <a:p>
            <a:pPr algn="just">
              <a:spcBef>
                <a:spcPts val="1200"/>
              </a:spcBef>
            </a:pPr>
            <a:r>
              <a:rPr lang="sk-SK" sz="2200" b="1" dirty="0" smtClean="0"/>
              <a:t>slúži </a:t>
            </a:r>
            <a:r>
              <a:rPr lang="sk-SK" sz="2200" b="1" dirty="0"/>
              <a:t>na orientáciu žiadateľovi pri práci s výzvou </a:t>
            </a:r>
            <a:r>
              <a:rPr lang="sk-SK" sz="2200" dirty="0" smtClean="0"/>
              <a:t>na predkladanie </a:t>
            </a:r>
            <a:r>
              <a:rPr lang="sk-SK" sz="2200" dirty="0"/>
              <a:t>žiadostí o </a:t>
            </a:r>
            <a:r>
              <a:rPr lang="sk-SK" sz="2200" dirty="0" smtClean="0"/>
              <a:t>NFP, vrátane jej </a:t>
            </a:r>
            <a:r>
              <a:rPr lang="sk-SK" sz="2200" dirty="0"/>
              <a:t>príloh </a:t>
            </a:r>
            <a:r>
              <a:rPr lang="sk-SK" sz="2200" dirty="0" smtClean="0"/>
              <a:t>a s relevantnými </a:t>
            </a:r>
            <a:r>
              <a:rPr lang="sk-SK" sz="2200" dirty="0"/>
              <a:t>programovými </a:t>
            </a:r>
            <a:r>
              <a:rPr lang="sk-SK" sz="2200" dirty="0" smtClean="0"/>
              <a:t>dokumentmi</a:t>
            </a:r>
            <a:endParaRPr lang="sk-SK" sz="2200" dirty="0"/>
          </a:p>
          <a:p>
            <a:pPr algn="just">
              <a:spcBef>
                <a:spcPts val="1200"/>
              </a:spcBef>
            </a:pPr>
            <a:r>
              <a:rPr lang="sk-SK" sz="2200" dirty="0"/>
              <a:t>d</a:t>
            </a:r>
            <a:r>
              <a:rPr lang="sk-SK" sz="2200" dirty="0" smtClean="0"/>
              <a:t>efinuje základné pojmy </a:t>
            </a:r>
          </a:p>
          <a:p>
            <a:pPr algn="just">
              <a:spcBef>
                <a:spcPts val="1200"/>
              </a:spcBef>
            </a:pPr>
            <a:endParaRPr lang="sk-SK" sz="1000" b="1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sk-SK" sz="2200" b="1" dirty="0" smtClean="0"/>
              <a:t>Je nevyhnutné, aby boli žiadatelia s obsahom záväzných dokumentov podrobne oboznámení a aktívne ich, spolu s príručkou, využívali pri vypracovávaní žiadosti o NFP.</a:t>
            </a:r>
          </a:p>
          <a:p>
            <a:pPr algn="just">
              <a:spcBef>
                <a:spcPts val="1200"/>
              </a:spcBef>
            </a:pPr>
            <a:endParaRPr lang="sk-SK" sz="2200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sk-SK" sz="22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2. Cieľ Príručky pre žiadateľa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464496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1200"/>
              </a:spcBef>
              <a:buNone/>
            </a:pPr>
            <a:r>
              <a:rPr lang="sk-SK" sz="2200" b="1" i="1" dirty="0"/>
              <a:t>Oprávnené výdavky  </a:t>
            </a:r>
            <a:r>
              <a:rPr lang="sk-SK" sz="2200" b="1" i="1" dirty="0" smtClean="0"/>
              <a:t>pri zjednodušenom vykazovaní</a:t>
            </a:r>
          </a:p>
          <a:p>
            <a:pPr marL="0" lvl="3" indent="0" algn="ctr">
              <a:spcBef>
                <a:spcPts val="1200"/>
              </a:spcBef>
              <a:buNone/>
            </a:pPr>
            <a:endParaRPr lang="sk-SK" sz="2200" b="1" dirty="0"/>
          </a:p>
          <a:p>
            <a:pPr algn="just">
              <a:spcBef>
                <a:spcPts val="1200"/>
              </a:spcBef>
            </a:pPr>
            <a:r>
              <a:rPr lang="sk-SK" sz="2200" dirty="0"/>
              <a:t>Poskytovateľ informuje žiadateľov o možnosti využívania zjednodušeného vykazovania výdavkov pri realizácii </a:t>
            </a:r>
            <a:r>
              <a:rPr lang="sk-SK" sz="2200" dirty="0" smtClean="0"/>
              <a:t>DOP vo výzve, </a:t>
            </a:r>
            <a:r>
              <a:rPr lang="sk-SK" sz="2200" dirty="0"/>
              <a:t>v </a:t>
            </a:r>
            <a:r>
              <a:rPr lang="sk-SK" sz="2200" dirty="0" smtClean="0"/>
              <a:t>ktorej </a:t>
            </a:r>
            <a:r>
              <a:rPr lang="sk-SK" sz="2200" dirty="0"/>
              <a:t>uvedie podmienky uplatnenia zjednodušeného vykazovania výdavkov.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endParaRPr lang="sk-SK" sz="800" dirty="0" smtClean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Ak </a:t>
            </a:r>
            <a:r>
              <a:rPr lang="sk-SK" sz="2200" dirty="0"/>
              <a:t>sa používa zjednodušené vykazovanie výdavkov, oprávnené výdavky sa vypočítavajú podľa vopred stanovenej metódy. </a:t>
            </a:r>
            <a:endParaRPr lang="sk-SK" sz="22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11. Žiadosť o NFP – Zjednodušené vykazovanie výdavkov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7489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5040560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1200"/>
              </a:spcBef>
              <a:buNone/>
            </a:pPr>
            <a:r>
              <a:rPr lang="sk-SK" sz="2200" b="1" i="1" dirty="0" smtClean="0"/>
              <a:t>Paušálne </a:t>
            </a:r>
            <a:r>
              <a:rPr lang="sk-SK" sz="2200" b="1" i="1" dirty="0"/>
              <a:t>financovanie</a:t>
            </a:r>
            <a:endParaRPr lang="sk-SK" sz="2200" b="1" dirty="0"/>
          </a:p>
          <a:p>
            <a:pPr algn="just">
              <a:spcBef>
                <a:spcPts val="1200"/>
              </a:spcBef>
            </a:pPr>
            <a:r>
              <a:rPr lang="sk-SK" sz="2200" dirty="0"/>
              <a:t>V prípade použitia paušálneho financovania sa osobitné kategórie oprávnených výdavkov, ktoré sú vopred </a:t>
            </a:r>
            <a:r>
              <a:rPr lang="sk-SK" sz="2200" dirty="0" smtClean="0"/>
              <a:t>určené</a:t>
            </a:r>
            <a:r>
              <a:rPr lang="sk-SK" sz="2200" dirty="0"/>
              <a:t>, </a:t>
            </a:r>
            <a:r>
              <a:rPr lang="sk-SK" sz="2200" b="1" dirty="0"/>
              <a:t>vypočítajú uplatnením percentuálneho podielu zo stanovenej základne</a:t>
            </a:r>
            <a:r>
              <a:rPr lang="sk-SK" sz="2200" dirty="0"/>
              <a:t>. </a:t>
            </a:r>
            <a:r>
              <a:rPr lang="sk-SK" sz="2200" b="1" dirty="0" smtClean="0"/>
              <a:t>Výška percentuálneho </a:t>
            </a:r>
            <a:r>
              <a:rPr lang="sk-SK" sz="2200" b="1" dirty="0"/>
              <a:t>podielu </a:t>
            </a:r>
            <a:r>
              <a:rPr lang="sk-SK" sz="2200" dirty="0"/>
              <a:t>a základňa, </a:t>
            </a:r>
            <a:r>
              <a:rPr lang="sk-SK" sz="2200" dirty="0" smtClean="0"/>
              <a:t>z</a:t>
            </a:r>
            <a:r>
              <a:rPr lang="sk-SK" sz="2200" dirty="0"/>
              <a:t> ktorej sa percentuálny podiel vypočíta, </a:t>
            </a:r>
            <a:r>
              <a:rPr lang="sk-SK" sz="2200" b="1" dirty="0"/>
              <a:t>sa </a:t>
            </a:r>
            <a:r>
              <a:rPr lang="sk-SK" sz="2200" b="1" dirty="0" smtClean="0"/>
              <a:t>vopred </a:t>
            </a:r>
            <a:r>
              <a:rPr lang="sk-SK" sz="2200" b="1" dirty="0" smtClean="0"/>
              <a:t>určí </a:t>
            </a:r>
            <a:r>
              <a:rPr lang="sk-SK" sz="2200" dirty="0" smtClean="0"/>
              <a:t>(vo výzve).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V </a:t>
            </a:r>
            <a:r>
              <a:rPr lang="sk-SK" sz="2200" dirty="0"/>
              <a:t>rámci posudzovania oprávnenosti výdavkov sa pri výkone administratívnej finančnej kontroly a finančnej kontroly na mieste kontroluje správna aplikácia paušálnej sadzby, a to určenie základne pre výpočet paušálnej sadzby, percentuálna výška paušálnej sadzby a matematický výpočet výšky ostatných výdavkov projektu alebo nepriamych výdavkov projektu určených paušálnou sadzbou</a:t>
            </a:r>
            <a:r>
              <a:rPr lang="sk-SK" sz="2200" dirty="0" smtClean="0"/>
              <a:t>.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11. Žiadosť o NFP – Zjednodušené vykazovanie výdavkov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10067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392488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sk-SK" sz="2200" b="1" i="1" dirty="0"/>
              <a:t>Štandardné stupnice jednotkových nákladov</a:t>
            </a:r>
            <a:endParaRPr lang="sk-SK" sz="2200" b="1" dirty="0"/>
          </a:p>
          <a:p>
            <a:pPr algn="just">
              <a:lnSpc>
                <a:spcPts val="2600"/>
              </a:lnSpc>
              <a:spcBef>
                <a:spcPts val="1200"/>
              </a:spcBef>
            </a:pPr>
            <a:r>
              <a:rPr lang="sk-SK" sz="2200" dirty="0"/>
              <a:t>V prípade použitia štandardných stupníc jednotkových nákladov sa všetky oprávnené výdavky projektu alebo jeho časť vypočítajú na základe kvantifikovaných procesov alebo výstupov </a:t>
            </a:r>
            <a:r>
              <a:rPr lang="sk-SK" sz="2200" dirty="0" smtClean="0"/>
              <a:t>uvedených v ŠSJN, ktorá je súčasťou </a:t>
            </a:r>
            <a:r>
              <a:rPr lang="sk-SK" sz="2200" dirty="0"/>
              <a:t> </a:t>
            </a:r>
            <a:r>
              <a:rPr lang="sk-SK" sz="2200" dirty="0" smtClean="0"/>
              <a:t>konkrétnej výzvy (pre každú výzvu samostatne</a:t>
            </a:r>
            <a:r>
              <a:rPr lang="sk-SK" sz="2200" dirty="0" smtClean="0"/>
              <a:t>).</a:t>
            </a:r>
          </a:p>
          <a:p>
            <a:pPr algn="just">
              <a:lnSpc>
                <a:spcPts val="2600"/>
              </a:lnSpc>
              <a:spcBef>
                <a:spcPts val="1200"/>
              </a:spcBef>
            </a:pPr>
            <a:endParaRPr lang="sk-SK" sz="2200" dirty="0" smtClean="0"/>
          </a:p>
          <a:p>
            <a:pPr algn="just">
              <a:lnSpc>
                <a:spcPts val="2600"/>
              </a:lnSpc>
              <a:spcBef>
                <a:spcPts val="1200"/>
              </a:spcBef>
            </a:pP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Zjednodušené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možnosti vykazovania </a:t>
            </a:r>
            <a:r>
              <a:rPr lang="sk-SK" sz="2200" b="1" dirty="0"/>
              <a:t>výdavkov </a:t>
            </a:r>
            <a:r>
              <a:rPr lang="sk-SK" sz="2200" b="1" u="sng" dirty="0"/>
              <a:t>neznamenajú zrušenie povinnosti plne dodržiavať všetky uplatniteľné právne predpisy Únie a vnútroštátne právne </a:t>
            </a:r>
            <a:r>
              <a:rPr lang="sk-SK" sz="2200" b="1" u="sng" dirty="0" smtClean="0"/>
              <a:t>predpisy</a:t>
            </a:r>
            <a:r>
              <a:rPr lang="sk-SK" sz="2200" dirty="0" smtClean="0"/>
              <a:t>. 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11. Žiadosť o NFP – Zjednodušené vykazovanie výdavkov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18976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08512"/>
          </a:xfrm>
        </p:spPr>
        <p:txBody>
          <a:bodyPr>
            <a:noAutofit/>
          </a:bodyPr>
          <a:lstStyle/>
          <a:p>
            <a:pPr algn="just"/>
            <a:r>
              <a:rPr lang="sk-SK" sz="2200" b="1" u="sng" dirty="0" smtClean="0"/>
              <a:t>Spôsob </a:t>
            </a:r>
            <a:r>
              <a:rPr lang="sk-SK" sz="2200" b="1" u="sng" dirty="0"/>
              <a:t>financovania projektu prijímateľa</a:t>
            </a:r>
            <a:r>
              <a:rPr lang="sk-SK" sz="2200" b="1" dirty="0"/>
              <a:t> </a:t>
            </a:r>
            <a:r>
              <a:rPr lang="sk-SK" sz="2200" dirty="0"/>
              <a:t>sa uskutočňuje v zmysle platného Systému finančného riadenia, zverejnenom na webovom sídle </a:t>
            </a:r>
            <a:r>
              <a:rPr lang="sk-SK" sz="2200" u="sng" dirty="0">
                <a:hlinkClick r:id="rId3"/>
              </a:rPr>
              <a:t>http://www.partnerskadohoda.gov.sk/zakladne-dokumenty/</a:t>
            </a:r>
            <a:r>
              <a:rPr lang="sk-SK" sz="2200" dirty="0"/>
              <a:t> a </a:t>
            </a:r>
            <a:r>
              <a:rPr lang="sk-SK" sz="2200" dirty="0" smtClean="0"/>
              <a:t>to:</a:t>
            </a:r>
          </a:p>
          <a:p>
            <a:pPr marL="989013" lvl="1" indent="-358775" algn="just"/>
            <a:r>
              <a:rPr lang="sk-SK" sz="2200" b="1" dirty="0" smtClean="0"/>
              <a:t>systémom refundácie </a:t>
            </a:r>
          </a:p>
          <a:p>
            <a:pPr marL="989013" lvl="1" indent="-358775" algn="just"/>
            <a:r>
              <a:rPr lang="sk-SK" sz="2200" b="1" dirty="0" smtClean="0"/>
              <a:t>systémom </a:t>
            </a:r>
            <a:r>
              <a:rPr lang="sk-SK" sz="2200" b="1" dirty="0"/>
              <a:t>zálohových </a:t>
            </a:r>
            <a:r>
              <a:rPr lang="sk-SK" sz="2200" b="1" dirty="0" smtClean="0"/>
              <a:t>platieb</a:t>
            </a:r>
          </a:p>
          <a:p>
            <a:pPr marL="989013" lvl="1" indent="-358775" algn="just"/>
            <a:r>
              <a:rPr lang="sk-SK" sz="2200" b="1" dirty="0" smtClean="0"/>
              <a:t>kombináciou </a:t>
            </a:r>
            <a:r>
              <a:rPr lang="sk-SK" sz="2200" b="1" dirty="0"/>
              <a:t>systému zálohových platieb a </a:t>
            </a:r>
            <a:r>
              <a:rPr lang="sk-SK" sz="2200" b="1" dirty="0" smtClean="0"/>
              <a:t>refundácie </a:t>
            </a:r>
          </a:p>
          <a:p>
            <a:pPr marL="989013" lvl="1" indent="-358775" algn="just"/>
            <a:endParaRPr lang="sk-SK" sz="2200" b="1" dirty="0" smtClean="0"/>
          </a:p>
          <a:p>
            <a:pPr marL="0" indent="0" algn="just">
              <a:buNone/>
            </a:pPr>
            <a:r>
              <a:rPr lang="sk-SK" sz="2200" dirty="0" smtClean="0"/>
              <a:t>podľa toho, </a:t>
            </a:r>
            <a:r>
              <a:rPr lang="sk-SK" sz="2200" dirty="0"/>
              <a:t>aký spôsob financovania umožní </a:t>
            </a:r>
            <a:r>
              <a:rPr lang="sk-SK" sz="2200" dirty="0" smtClean="0"/>
              <a:t>výzva </a:t>
            </a:r>
            <a:r>
              <a:rPr lang="sk-SK" sz="2200" dirty="0"/>
              <a:t>(na základe určenia </a:t>
            </a:r>
            <a:r>
              <a:rPr lang="sk-SK" sz="2200" dirty="0" smtClean="0"/>
              <a:t>poskytovateľa </a:t>
            </a:r>
            <a:r>
              <a:rPr lang="sk-SK" sz="2200" dirty="0"/>
              <a:t>v spolupráci s prijímateľom, pričom podmienky kombinovania uvedených systémov sú stanovené vo </a:t>
            </a:r>
            <a:r>
              <a:rPr lang="sk-SK" sz="2200" dirty="0" smtClean="0"/>
              <a:t>výzve </a:t>
            </a:r>
            <a:r>
              <a:rPr lang="sk-SK" sz="2200" dirty="0"/>
              <a:t>a v zmluve o </a:t>
            </a:r>
            <a:r>
              <a:rPr lang="sk-SK" sz="2200" dirty="0" smtClean="0"/>
              <a:t>NFP).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12. Žiadosť o NFP – Financovanie projektu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468052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b="1" dirty="0" smtClean="0"/>
              <a:t>všetky </a:t>
            </a:r>
            <a:r>
              <a:rPr lang="sk-SK" sz="2200" b="1" dirty="0"/>
              <a:t>subjekty </a:t>
            </a:r>
            <a:r>
              <a:rPr lang="sk-SK" sz="2200" dirty="0"/>
              <a:t>implementujúce projekty z podpory </a:t>
            </a:r>
            <a:r>
              <a:rPr lang="sk-SK" sz="2200" dirty="0" smtClean="0"/>
              <a:t>NFP financovanej/ spolufinancovanej </a:t>
            </a:r>
            <a:r>
              <a:rPr lang="sk-SK" sz="2200" dirty="0"/>
              <a:t>z fondov EÚ </a:t>
            </a:r>
            <a:r>
              <a:rPr lang="sk-SK" sz="2200" b="1" dirty="0" smtClean="0"/>
              <a:t>musia uvádzať odkaz </a:t>
            </a:r>
            <a:r>
              <a:rPr lang="sk-SK" sz="2200" b="1" dirty="0"/>
              <a:t>na </a:t>
            </a:r>
            <a:r>
              <a:rPr lang="sk-SK" sz="2200" b="1" dirty="0" smtClean="0"/>
              <a:t>fond, z ktorého sú podporované</a:t>
            </a:r>
            <a:r>
              <a:rPr lang="sk-SK" sz="2200" dirty="0" smtClean="0"/>
              <a:t>;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b="1" dirty="0"/>
              <a:t>prijímatelia </a:t>
            </a:r>
            <a:r>
              <a:rPr lang="sk-SK" sz="2200" b="1" dirty="0" smtClean="0"/>
              <a:t>sú povinní </a:t>
            </a:r>
            <a:r>
              <a:rPr lang="sk-SK" sz="2200" dirty="0" smtClean="0"/>
              <a:t>prostredníctvom</a:t>
            </a:r>
            <a:r>
              <a:rPr lang="sk-SK" sz="2200" b="1" dirty="0" smtClean="0"/>
              <a:t> </a:t>
            </a:r>
            <a:r>
              <a:rPr lang="sk-SK" sz="2200" b="1" dirty="0"/>
              <a:t>informačných </a:t>
            </a:r>
            <a:r>
              <a:rPr lang="sk-SK" sz="2200" b="1" dirty="0" smtClean="0"/>
              <a:t>aktivít, </a:t>
            </a:r>
            <a:r>
              <a:rPr lang="sk-SK" sz="2200" dirty="0" smtClean="0"/>
              <a:t>v </a:t>
            </a:r>
            <a:r>
              <a:rPr lang="sk-SK" sz="2200" dirty="0"/>
              <a:t>čo najväčšej možnej </a:t>
            </a:r>
            <a:r>
              <a:rPr lang="sk-SK" sz="2200" dirty="0" smtClean="0"/>
              <a:t>miere, </a:t>
            </a:r>
            <a:r>
              <a:rPr lang="sk-SK" sz="2200" b="1" dirty="0"/>
              <a:t>prispieť k výmene skúseností a šíreniu osvedčených </a:t>
            </a:r>
            <a:r>
              <a:rPr lang="sk-SK" sz="2200" b="1" dirty="0" smtClean="0"/>
              <a:t>postupov;</a:t>
            </a:r>
            <a:r>
              <a:rPr lang="sk-SK" sz="2200" dirty="0" smtClean="0"/>
              <a:t>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b="1" dirty="0"/>
              <a:t>f</a:t>
            </a:r>
            <a:r>
              <a:rPr lang="sk-SK" sz="2200" b="1" dirty="0" smtClean="0"/>
              <a:t>inančná spoluúčasť EÚ musí </a:t>
            </a:r>
            <a:r>
              <a:rPr lang="sk-SK" sz="2200" b="1" dirty="0"/>
              <a:t>byť zdôraznená v priebehu celej doby realizácie projektu</a:t>
            </a:r>
            <a:r>
              <a:rPr lang="sk-SK" sz="2200" dirty="0"/>
              <a:t>, </a:t>
            </a:r>
            <a:r>
              <a:rPr lang="sk-SK" sz="2200" dirty="0" smtClean="0"/>
              <a:t>pre </a:t>
            </a:r>
            <a:r>
              <a:rPr lang="sk-SK" sz="2200" dirty="0"/>
              <a:t>všetkých </a:t>
            </a:r>
            <a:r>
              <a:rPr lang="sk-SK" sz="2200" dirty="0" smtClean="0"/>
              <a:t>zainteresovaných;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dirty="0"/>
              <a:t>v</a:t>
            </a:r>
            <a:r>
              <a:rPr lang="sk-SK" sz="2200" dirty="0" smtClean="0"/>
              <a:t>oľba </a:t>
            </a:r>
            <a:r>
              <a:rPr lang="sk-SK" sz="2200" dirty="0"/>
              <a:t>vhodných prostriedkov </a:t>
            </a:r>
            <a:r>
              <a:rPr lang="sk-SK" sz="2200" dirty="0" smtClean="0"/>
              <a:t>pre </a:t>
            </a:r>
            <a:r>
              <a:rPr lang="sk-SK" sz="2200" dirty="0"/>
              <a:t>zaistenie publicity projektu (t.j. ich vecné a organizačné zabezpečenie) závisí od rozhodnutia </a:t>
            </a:r>
            <a:r>
              <a:rPr lang="sk-SK" sz="2200" dirty="0" smtClean="0"/>
              <a:t>prijímateľa;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dirty="0"/>
              <a:t>k</a:t>
            </a:r>
            <a:r>
              <a:rPr lang="sk-SK" sz="2200" dirty="0" smtClean="0"/>
              <a:t>onkrétne </a:t>
            </a:r>
            <a:r>
              <a:rPr lang="sk-SK" sz="2200" dirty="0"/>
              <a:t>nástroje </a:t>
            </a:r>
            <a:r>
              <a:rPr lang="sk-SK" sz="2200" dirty="0" smtClean="0"/>
              <a:t>na zabezpečenie </a:t>
            </a:r>
            <a:r>
              <a:rPr lang="sk-SK" sz="2200" dirty="0"/>
              <a:t>publicity projektu </a:t>
            </a:r>
            <a:r>
              <a:rPr lang="sk-SK" sz="2200" dirty="0" smtClean="0"/>
              <a:t>sa uvádzajú v </a:t>
            </a:r>
            <a:r>
              <a:rPr lang="sk-SK" sz="2200" dirty="0" err="1" smtClean="0"/>
              <a:t>ŽoNFP</a:t>
            </a:r>
            <a:r>
              <a:rPr lang="sk-SK" sz="2200" dirty="0" smtClean="0"/>
              <a:t>; </a:t>
            </a:r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13. Žiadosť o NFP – Publicita projektu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976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43608"/>
            <a:ext cx="8186766" cy="46176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000"/>
              </a:spcBef>
              <a:buNone/>
            </a:pPr>
            <a:r>
              <a:rPr lang="sk-SK" sz="2000" u="sng" dirty="0" smtClean="0"/>
              <a:t>Konanie o žiadosti </a:t>
            </a:r>
          </a:p>
          <a:p>
            <a:pPr algn="just">
              <a:spcBef>
                <a:spcPts val="1000"/>
              </a:spcBef>
            </a:pPr>
            <a:r>
              <a:rPr lang="sk-SK" sz="2000" dirty="0" smtClean="0"/>
              <a:t>Konanie o žiadosti začína doručením </a:t>
            </a:r>
            <a:r>
              <a:rPr lang="sk-SK" sz="2000" dirty="0" err="1"/>
              <a:t>ŽoNFP</a:t>
            </a:r>
            <a:r>
              <a:rPr lang="sk-SK" sz="2000" dirty="0"/>
              <a:t> </a:t>
            </a:r>
            <a:r>
              <a:rPr lang="sk-SK" sz="2000" dirty="0" smtClean="0"/>
              <a:t>poskytovateľovi</a:t>
            </a:r>
            <a:r>
              <a:rPr lang="sk-SK" sz="2000" dirty="0"/>
              <a:t>. </a:t>
            </a:r>
            <a:endParaRPr lang="sk-SK" sz="2000" dirty="0" smtClean="0"/>
          </a:p>
          <a:p>
            <a:pPr algn="just">
              <a:spcBef>
                <a:spcPts val="1000"/>
              </a:spcBef>
            </a:pPr>
            <a:r>
              <a:rPr lang="sk-SK" sz="2000" dirty="0" smtClean="0"/>
              <a:t>Proces </a:t>
            </a:r>
            <a:r>
              <a:rPr lang="sk-SK" sz="2000" dirty="0"/>
              <a:t>konania o </a:t>
            </a:r>
            <a:r>
              <a:rPr lang="sk-SK" sz="2000" dirty="0" err="1"/>
              <a:t>ŽoNFP</a:t>
            </a:r>
            <a:r>
              <a:rPr lang="sk-SK" sz="2000" dirty="0"/>
              <a:t> je </a:t>
            </a:r>
            <a:r>
              <a:rPr lang="sk-SK" sz="2000" dirty="0" smtClean="0"/>
              <a:t>popísaný </a:t>
            </a:r>
            <a:r>
              <a:rPr lang="sk-SK" sz="2000" dirty="0"/>
              <a:t>v časti 3 </a:t>
            </a:r>
            <a:r>
              <a:rPr lang="sk-SK" sz="2000" dirty="0" smtClean="0"/>
              <a:t>výzvy </a:t>
            </a:r>
            <a:r>
              <a:rPr lang="sk-SK" sz="2000" dirty="0"/>
              <a:t>a spolu s ďalšími informáciami aj v kapitole 5 Príručky pre </a:t>
            </a:r>
            <a:r>
              <a:rPr lang="sk-SK" sz="2000" dirty="0" smtClean="0"/>
              <a:t>žiadateľa. </a:t>
            </a:r>
          </a:p>
          <a:p>
            <a:pPr algn="just">
              <a:spcBef>
                <a:spcPts val="1000"/>
              </a:spcBef>
            </a:pPr>
            <a:r>
              <a:rPr lang="sk-SK" sz="2000" dirty="0" smtClean="0"/>
              <a:t>Poskytovateľ </a:t>
            </a:r>
            <a:r>
              <a:rPr lang="sk-SK" sz="2000" dirty="0"/>
              <a:t>je povinný vydať predmetné rozhodnutie o </a:t>
            </a:r>
            <a:r>
              <a:rPr lang="sk-SK" sz="2000" dirty="0" err="1"/>
              <a:t>ŽoNFP</a:t>
            </a:r>
            <a:r>
              <a:rPr lang="sk-SK" sz="2000" dirty="0"/>
              <a:t> v termíne </a:t>
            </a:r>
            <a:r>
              <a:rPr lang="sk-SK" sz="2000" b="1" dirty="0"/>
              <a:t>do 35 pracovných dní od uzavretia príslušného kola, resp. výzvy</a:t>
            </a:r>
            <a:r>
              <a:rPr lang="sk-SK" sz="2000" dirty="0"/>
              <a:t>. </a:t>
            </a:r>
          </a:p>
          <a:p>
            <a:pPr algn="just">
              <a:spcBef>
                <a:spcPts val="1000"/>
              </a:spcBef>
            </a:pPr>
            <a:r>
              <a:rPr lang="sk-SK" sz="2000" dirty="0"/>
              <a:t>D</a:t>
            </a:r>
            <a:r>
              <a:rPr lang="sk-SK" sz="2000" dirty="0" smtClean="0"/>
              <a:t>o </a:t>
            </a:r>
            <a:r>
              <a:rPr lang="sk-SK" sz="2000" dirty="0"/>
              <a:t>lehoty na vydanie rozhodnutia o </a:t>
            </a:r>
            <a:r>
              <a:rPr lang="sk-SK" sz="2000" dirty="0" err="1"/>
              <a:t>ŽoNFP</a:t>
            </a:r>
            <a:r>
              <a:rPr lang="sk-SK" sz="2000" dirty="0"/>
              <a:t> sa nezapočítava doba potrebná na predloženie chýbajúcich náležitostí zo strany žiadateľa na základe výzvy zaslanej </a:t>
            </a:r>
            <a:r>
              <a:rPr lang="sk-SK" sz="2000" dirty="0" smtClean="0"/>
              <a:t>poskytovateľom. </a:t>
            </a:r>
            <a:endParaRPr lang="sk-SK" sz="2000" dirty="0"/>
          </a:p>
          <a:p>
            <a:pPr algn="just">
              <a:spcBef>
                <a:spcPts val="1000"/>
              </a:spcBef>
            </a:pPr>
            <a:r>
              <a:rPr lang="sk-SK" sz="2000" dirty="0" smtClean="0"/>
              <a:t>Poskytovateľ </a:t>
            </a:r>
            <a:r>
              <a:rPr lang="sk-SK" sz="2000" dirty="0"/>
              <a:t>si vyhradzuje právo na predĺženie lehoty na vydanie rozhodnutia o </a:t>
            </a:r>
            <a:r>
              <a:rPr lang="sk-SK" sz="2000" dirty="0" err="1"/>
              <a:t>ŽoNFP</a:t>
            </a:r>
            <a:r>
              <a:rPr lang="sk-SK" sz="2000" dirty="0"/>
              <a:t> v prípadoch, ak nie je možné ukončiť konanie o žiadosti podľa predchádzajúcej vety a </a:t>
            </a:r>
            <a:r>
              <a:rPr lang="sk-SK" sz="2000" dirty="0" smtClean="0"/>
              <a:t>poskytovateľovi </a:t>
            </a:r>
            <a:r>
              <a:rPr lang="sk-SK" sz="2000" dirty="0"/>
              <a:t>bola udelená výnimka z maximálnej dĺžky na schvaľovací </a:t>
            </a:r>
            <a:r>
              <a:rPr lang="sk-SK" sz="2000" dirty="0" smtClean="0"/>
              <a:t>proces. 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18864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14. Žiadosť o NFP – 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Schvaľovací </a:t>
            </a:r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proces 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5649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03244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200" b="1" dirty="0"/>
              <a:t>Schvaľovanie žiadostí o NFP</a:t>
            </a:r>
            <a:r>
              <a:rPr lang="sk-SK" sz="2200" b="1" dirty="0" smtClean="0"/>
              <a:t>:</a:t>
            </a:r>
          </a:p>
          <a:p>
            <a:pPr marL="0" lvl="0" indent="0" algn="just">
              <a:buNone/>
            </a:pPr>
            <a:endParaRPr lang="sk-SK" sz="2200" dirty="0"/>
          </a:p>
          <a:p>
            <a:pPr lvl="2" indent="-360000" algn="just">
              <a:spcBef>
                <a:spcPts val="1200"/>
              </a:spcBef>
            </a:pPr>
            <a:r>
              <a:rPr lang="sk-SK" sz="2200" dirty="0"/>
              <a:t>Administratívne overenie žiadosti o NFP (kontrola formálnej správnosti žiadosti o </a:t>
            </a:r>
            <a:r>
              <a:rPr lang="sk-SK" sz="2200" dirty="0" smtClean="0"/>
              <a:t>NFP)</a:t>
            </a:r>
          </a:p>
          <a:p>
            <a:pPr lvl="2" indent="-360000" algn="just">
              <a:spcBef>
                <a:spcPts val="1200"/>
              </a:spcBef>
            </a:pPr>
            <a:endParaRPr lang="sk-SK" sz="800" dirty="0" smtClean="0"/>
          </a:p>
          <a:p>
            <a:pPr lvl="2" indent="-360000" algn="just">
              <a:spcBef>
                <a:spcPts val="1200"/>
              </a:spcBef>
            </a:pPr>
            <a:r>
              <a:rPr lang="sk-SK" sz="2200" dirty="0" smtClean="0"/>
              <a:t>Odborné </a:t>
            </a:r>
            <a:r>
              <a:rPr lang="sk-SK" sz="2200" dirty="0"/>
              <a:t>hodnotenie žiadosti o </a:t>
            </a:r>
            <a:r>
              <a:rPr lang="sk-SK" sz="2200" dirty="0" smtClean="0"/>
              <a:t>NFP</a:t>
            </a:r>
          </a:p>
          <a:p>
            <a:pPr lvl="2" indent="-360000" algn="just">
              <a:spcBef>
                <a:spcPts val="1200"/>
              </a:spcBef>
            </a:pPr>
            <a:endParaRPr lang="sk-SK" sz="800" dirty="0" smtClean="0"/>
          </a:p>
          <a:p>
            <a:pPr lvl="2" indent="-360000" algn="just">
              <a:spcBef>
                <a:spcPts val="1200"/>
              </a:spcBef>
            </a:pPr>
            <a:r>
              <a:rPr lang="sk-SK" sz="2200" dirty="0" smtClean="0"/>
              <a:t>Vydanie </a:t>
            </a:r>
            <a:r>
              <a:rPr lang="sk-SK" sz="2200" dirty="0"/>
              <a:t>rozhodnutia o schválení žiadosti o NFP a opravné prostriedky voči </a:t>
            </a:r>
            <a:r>
              <a:rPr lang="sk-SK" sz="2200" dirty="0" smtClean="0"/>
              <a:t>rozhodnutiu</a:t>
            </a:r>
            <a:endParaRPr lang="sk-SK" sz="22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14. Žiadosť o NFP – Schvaľovací proces 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47525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2200" b="1" dirty="0" smtClean="0"/>
              <a:t>Zverejňovanie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200" b="1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2200" dirty="0" smtClean="0"/>
              <a:t>Poskytovateľ </a:t>
            </a:r>
            <a:r>
              <a:rPr lang="sk-SK" sz="2200" dirty="0"/>
              <a:t>zverejní na svojom webovom sídle </a:t>
            </a:r>
            <a:r>
              <a:rPr lang="sk-SK" sz="2200" dirty="0" err="1" smtClean="0">
                <a:hlinkClick r:id="rId3"/>
              </a:rPr>
              <a:t>www.ia.gov.sk</a:t>
            </a:r>
            <a:r>
              <a:rPr lang="sk-SK" sz="2200" dirty="0" smtClean="0"/>
              <a:t>  </a:t>
            </a:r>
            <a:r>
              <a:rPr lang="sk-SK" sz="2200" dirty="0"/>
              <a:t>do 60 pracovných dní od skončenia rozhodovania o </a:t>
            </a:r>
            <a:r>
              <a:rPr lang="sk-SK" sz="2200" dirty="0" err="1" smtClean="0"/>
              <a:t>ŽoNFP</a:t>
            </a:r>
            <a:r>
              <a:rPr lang="sk-SK" sz="2200" dirty="0" smtClean="0"/>
              <a:t> </a:t>
            </a:r>
            <a:r>
              <a:rPr lang="sk-SK" sz="2200" dirty="0"/>
              <a:t>pre </a:t>
            </a:r>
            <a:r>
              <a:rPr lang="sk-SK" sz="2200" u="sng" dirty="0"/>
              <a:t>každú </a:t>
            </a:r>
            <a:r>
              <a:rPr lang="sk-SK" sz="2200" u="sng" dirty="0" smtClean="0"/>
              <a:t>výzvu</a:t>
            </a:r>
            <a:r>
              <a:rPr lang="sk-SK" sz="2200" dirty="0" smtClean="0"/>
              <a:t>:</a:t>
            </a:r>
          </a:p>
          <a:p>
            <a:pPr marL="719138" indent="-358775" algn="just">
              <a:lnSpc>
                <a:spcPct val="80000"/>
              </a:lnSpc>
              <a:spcBef>
                <a:spcPts val="0"/>
              </a:spcBef>
              <a:buFontTx/>
              <a:buChar char="-"/>
            </a:pPr>
            <a:r>
              <a:rPr lang="sk-SK" sz="2200" b="1" dirty="0" smtClean="0"/>
              <a:t>zoznam </a:t>
            </a:r>
            <a:r>
              <a:rPr lang="sk-SK" sz="2200" b="1" u="sng" dirty="0"/>
              <a:t>schválených</a:t>
            </a:r>
            <a:r>
              <a:rPr lang="sk-SK" sz="2200" b="1" dirty="0"/>
              <a:t> </a:t>
            </a:r>
            <a:r>
              <a:rPr lang="sk-SK" sz="2200" b="1" dirty="0" err="1" smtClean="0"/>
              <a:t>ŽoNFP</a:t>
            </a:r>
            <a:r>
              <a:rPr lang="sk-SK" sz="2200" b="1" dirty="0" smtClean="0"/>
              <a:t> </a:t>
            </a:r>
          </a:p>
          <a:p>
            <a:pPr marL="719138" indent="-358775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k-SK" sz="2200" dirty="0"/>
              <a:t>a</a:t>
            </a:r>
            <a:endParaRPr lang="sk-SK" sz="2200" dirty="0" smtClean="0"/>
          </a:p>
          <a:p>
            <a:pPr marL="719138" indent="-358775" algn="just">
              <a:lnSpc>
                <a:spcPct val="80000"/>
              </a:lnSpc>
              <a:spcBef>
                <a:spcPts val="0"/>
              </a:spcBef>
              <a:buFontTx/>
              <a:buChar char="-"/>
            </a:pPr>
            <a:r>
              <a:rPr lang="sk-SK" sz="2200" b="1" dirty="0" smtClean="0"/>
              <a:t>zoznam </a:t>
            </a:r>
            <a:r>
              <a:rPr lang="sk-SK" sz="2200" b="1" u="sng" dirty="0"/>
              <a:t>neschválených</a:t>
            </a:r>
            <a:r>
              <a:rPr lang="sk-SK" sz="2200" b="1" dirty="0"/>
              <a:t> </a:t>
            </a:r>
            <a:r>
              <a:rPr lang="sk-SK" sz="2200" b="1" dirty="0" err="1" smtClean="0"/>
              <a:t>ŽoNFP</a:t>
            </a:r>
            <a:r>
              <a:rPr lang="sk-SK" sz="2200" dirty="0" smtClean="0"/>
              <a:t>. </a:t>
            </a:r>
          </a:p>
          <a:p>
            <a:pPr marL="360363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k-SK" sz="2200" dirty="0" smtClean="0"/>
          </a:p>
          <a:p>
            <a:pPr marL="7938" indent="0"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k-SK" sz="2200" dirty="0" smtClean="0"/>
              <a:t>Žiadateľ </a:t>
            </a:r>
            <a:r>
              <a:rPr lang="sk-SK" sz="2200" dirty="0"/>
              <a:t>musí súhlasiť s konaním nad rámec ustanovení § 47 a </a:t>
            </a:r>
            <a:r>
              <a:rPr lang="sk-SK" sz="2200" dirty="0" smtClean="0"/>
              <a:t>§ </a:t>
            </a:r>
            <a:r>
              <a:rPr lang="sk-SK" sz="2200" dirty="0"/>
              <a:t>48 zákona o príspevku z EŠIF a s konaním podľa zákona č. 122/2013 Z. z. o ochrane osobných údajov a o zmene a doplnení niektorých zákonov v znení neskorších predpisov.</a:t>
            </a:r>
          </a:p>
          <a:p>
            <a:pPr marL="719138" indent="-358775" algn="just">
              <a:spcBef>
                <a:spcPts val="0"/>
              </a:spcBef>
              <a:buFontTx/>
              <a:buChar char="-"/>
            </a:pPr>
            <a:endParaRPr lang="sk-SK" sz="20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15. Žiadosť o NFP – Zverejňovanie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41752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32048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400"/>
              </a:spcBef>
            </a:pPr>
            <a:r>
              <a:rPr lang="sk-SK" sz="2200" dirty="0"/>
              <a:t>Procesu </a:t>
            </a:r>
            <a:r>
              <a:rPr lang="sk-SK" sz="2200" u="sng" dirty="0"/>
              <a:t>uzavretia zmluvy</a:t>
            </a:r>
            <a:r>
              <a:rPr lang="sk-SK" sz="2200" dirty="0"/>
              <a:t> o NFP predchádza zaslanie písomného rozhodnutia o schválení žiadosti o NFP. </a:t>
            </a:r>
            <a:endParaRPr lang="sk-SK" sz="2200" dirty="0" smtClean="0"/>
          </a:p>
          <a:p>
            <a:pPr algn="just">
              <a:spcBef>
                <a:spcPts val="1400"/>
              </a:spcBef>
            </a:pPr>
            <a:r>
              <a:rPr lang="sk-SK" sz="2200" dirty="0" smtClean="0"/>
              <a:t>Cieľom uzatvorenia zmluvy o NFP je </a:t>
            </a:r>
            <a:r>
              <a:rPr lang="sk-SK" sz="2200" dirty="0"/>
              <a:t>vytvorenie právneho základu pre čerpanie účelovo viazaného NFP z verejných </a:t>
            </a:r>
            <a:r>
              <a:rPr lang="sk-SK" sz="2200" dirty="0" smtClean="0"/>
              <a:t>zdrojov</a:t>
            </a:r>
            <a:r>
              <a:rPr lang="sk-SK" sz="2200" dirty="0"/>
              <a:t>. </a:t>
            </a:r>
            <a:endParaRPr lang="sk-SK" sz="2200" dirty="0" smtClean="0"/>
          </a:p>
          <a:p>
            <a:pPr algn="just">
              <a:spcBef>
                <a:spcPts val="1400"/>
              </a:spcBef>
            </a:pPr>
            <a:r>
              <a:rPr lang="sk-SK" sz="2200" dirty="0" smtClean="0"/>
              <a:t>Zmluva </a:t>
            </a:r>
            <a:r>
              <a:rPr lang="sk-SK" sz="2200" dirty="0"/>
              <a:t>o NFP upravuje práva a povinnosti poskytovateľa a prijímateľa pri realizácii </a:t>
            </a:r>
            <a:r>
              <a:rPr lang="sk-SK" sz="2200" dirty="0" smtClean="0"/>
              <a:t>projektu.</a:t>
            </a:r>
          </a:p>
          <a:p>
            <a:pPr algn="just">
              <a:spcBef>
                <a:spcPts val="1400"/>
              </a:spcBef>
            </a:pPr>
            <a:r>
              <a:rPr lang="sk-SK" sz="2200" b="1" dirty="0" smtClean="0"/>
              <a:t>Právny </a:t>
            </a:r>
            <a:r>
              <a:rPr lang="sk-SK" sz="2200" b="1" dirty="0"/>
              <a:t>nárok vzniká nadobudnutím účinnosti zmluvy o </a:t>
            </a:r>
            <a:r>
              <a:rPr lang="sk-SK" sz="2200" b="1" dirty="0" smtClean="0"/>
              <a:t>NFP </a:t>
            </a:r>
            <a:r>
              <a:rPr lang="sk-SK" sz="2200" dirty="0" smtClean="0"/>
              <a:t>(účinnosť </a:t>
            </a:r>
            <a:r>
              <a:rPr lang="sk-SK" sz="2200" dirty="0"/>
              <a:t>dňom nasledujúcim po dni jej zverejnenia  poskytovateľom v Centrálnom registri </a:t>
            </a:r>
            <a:r>
              <a:rPr lang="sk-SK" sz="2200" dirty="0" smtClean="0"/>
              <a:t>zmlúv). </a:t>
            </a:r>
            <a:endParaRPr lang="sk-SK" sz="2200" dirty="0"/>
          </a:p>
          <a:p>
            <a:pPr algn="just">
              <a:spcBef>
                <a:spcPts val="1400"/>
              </a:spcBef>
            </a:pPr>
            <a:r>
              <a:rPr lang="sk-SK" sz="2200" dirty="0" smtClean="0"/>
              <a:t>Ak </a:t>
            </a:r>
            <a:r>
              <a:rPr lang="sk-SK" sz="2200" dirty="0"/>
              <a:t>je účastníkom zmluvného vzťahu partner, zmluva upravuje aj práva a povinnosti partnera</a:t>
            </a:r>
            <a:r>
              <a:rPr lang="sk-SK" sz="2200" dirty="0" smtClean="0"/>
              <a:t>.</a:t>
            </a:r>
            <a:endParaRPr lang="sk-SK" sz="22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17. Žiadosť o NFP – Uzatvorenie zmluvy o NFP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3503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836712"/>
            <a:ext cx="8330782" cy="489654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300" dirty="0"/>
              <a:t>k</a:t>
            </a:r>
            <a:r>
              <a:rPr lang="sk-SK" sz="2300" dirty="0" smtClean="0"/>
              <a:t>ontaktné </a:t>
            </a:r>
            <a:r>
              <a:rPr lang="sk-SK" sz="2300" dirty="0"/>
              <a:t>údaje </a:t>
            </a:r>
            <a:r>
              <a:rPr lang="sk-SK" sz="2300" dirty="0" smtClean="0"/>
              <a:t>Poskytovateľa - e-mail</a:t>
            </a:r>
            <a:r>
              <a:rPr lang="sk-SK" sz="2300" dirty="0"/>
              <a:t>:  </a:t>
            </a:r>
            <a:r>
              <a:rPr lang="sk-SK" sz="2300" b="1" u="sng" dirty="0" err="1">
                <a:hlinkClick r:id="rId3"/>
              </a:rPr>
              <a:t>vyzvy@ia.gov.sk</a:t>
            </a:r>
            <a:endParaRPr lang="sk-SK" sz="2300" b="1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300" dirty="0"/>
              <a:t>b</a:t>
            </a:r>
            <a:r>
              <a:rPr lang="sk-SK" sz="2300" dirty="0" smtClean="0"/>
              <a:t>ližšie informácie ohľadom výziev </a:t>
            </a:r>
            <a:r>
              <a:rPr lang="sk-SK" sz="2300" dirty="0"/>
              <a:t>a prípravy </a:t>
            </a:r>
            <a:r>
              <a:rPr lang="sk-SK" sz="2300" dirty="0" err="1"/>
              <a:t>ŽoNFP</a:t>
            </a:r>
            <a:r>
              <a:rPr lang="sk-SK" sz="2300" dirty="0"/>
              <a:t> je možné získať na webovom sídle </a:t>
            </a:r>
            <a:r>
              <a:rPr lang="sk-SK" sz="2300" b="1" dirty="0" err="1" smtClean="0">
                <a:hlinkClick r:id="rId4"/>
              </a:rPr>
              <a:t>www.ia.gov.sk</a:t>
            </a:r>
            <a:r>
              <a:rPr lang="sk-SK" sz="2300" dirty="0" smtClean="0"/>
              <a:t>, </a:t>
            </a:r>
            <a:r>
              <a:rPr lang="sk-SK" sz="2300" dirty="0"/>
              <a:t>kde sú zverejnené aj všetky relevantné dokumenty vzťahujúce sa k </a:t>
            </a:r>
            <a:r>
              <a:rPr lang="sk-SK" sz="2300" dirty="0" smtClean="0"/>
              <a:t>jednotlivým výzvam;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300" dirty="0"/>
              <a:t>na webovom sídle </a:t>
            </a:r>
            <a:r>
              <a:rPr lang="sk-SK" sz="2300" dirty="0" smtClean="0"/>
              <a:t>sú zverejňované </a:t>
            </a:r>
            <a:r>
              <a:rPr lang="sk-SK" sz="2300" b="1" dirty="0" smtClean="0"/>
              <a:t>často kladené otázky </a:t>
            </a:r>
            <a:r>
              <a:rPr lang="sk-SK" sz="2300" dirty="0"/>
              <a:t>žiadateľov všeobecného charakteru spolu s príslušnými odpoveďami (kategória Často kladené otázky – FAQ</a:t>
            </a:r>
            <a:r>
              <a:rPr lang="sk-SK" sz="2300" dirty="0" smtClean="0"/>
              <a:t>);</a:t>
            </a:r>
            <a:endParaRPr lang="sk-SK" sz="2300" dirty="0"/>
          </a:p>
          <a:p>
            <a:pPr algn="just">
              <a:spcBef>
                <a:spcPts val="1200"/>
              </a:spcBef>
            </a:pPr>
            <a:r>
              <a:rPr lang="sk-SK" sz="2300" dirty="0"/>
              <a:t>ž</a:t>
            </a:r>
            <a:r>
              <a:rPr lang="sk-SK" sz="2300" dirty="0" smtClean="0"/>
              <a:t>iadateľom sa odporúča, </a:t>
            </a:r>
            <a:r>
              <a:rPr lang="sk-SK" sz="2300" dirty="0"/>
              <a:t>aby až do uzávierky </a:t>
            </a:r>
            <a:r>
              <a:rPr lang="sk-SK" sz="2300" dirty="0" smtClean="0"/>
              <a:t>konkrétnej výzvy </a:t>
            </a:r>
            <a:r>
              <a:rPr lang="sk-SK" sz="2300" dirty="0"/>
              <a:t>na predkladanie žiadostí o NFP </a:t>
            </a:r>
            <a:r>
              <a:rPr lang="sk-SK" sz="2300" b="1" dirty="0"/>
              <a:t>sledovali príslušné </a:t>
            </a:r>
            <a:r>
              <a:rPr lang="sk-SK" sz="2300" b="1" dirty="0" smtClean="0"/>
              <a:t>webové </a:t>
            </a:r>
            <a:r>
              <a:rPr lang="sk-SK" sz="2300" b="1" dirty="0"/>
              <a:t>sídla</a:t>
            </a:r>
            <a:r>
              <a:rPr lang="sk-SK" sz="2300" dirty="0" smtClean="0"/>
              <a:t>, </a:t>
            </a:r>
            <a:r>
              <a:rPr lang="sk-SK" sz="2300" b="1" dirty="0" smtClean="0"/>
              <a:t>kde </a:t>
            </a:r>
            <a:r>
              <a:rPr lang="sk-SK" sz="2300" b="1" dirty="0"/>
              <a:t>budú v prípade zmien zverejňované aktuálne informácie súvisiace</a:t>
            </a:r>
            <a:r>
              <a:rPr lang="sk-SK" sz="2300" dirty="0"/>
              <a:t> s vyhlásenou výzvou.</a:t>
            </a:r>
          </a:p>
        </p:txBody>
      </p:sp>
      <p:sp>
        <p:nvSpPr>
          <p:cNvPr id="5" name="Obdĺžnik 4"/>
          <p:cNvSpPr/>
          <p:nvPr/>
        </p:nvSpPr>
        <p:spPr>
          <a:xfrm>
            <a:off x="467544" y="144238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18. Kontaktné údaje poskytovateľa a komunikácia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7949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43273"/>
            <a:ext cx="8186766" cy="507801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25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5500" dirty="0" smtClean="0"/>
              <a:t>Príručka </a:t>
            </a:r>
            <a:r>
              <a:rPr lang="sk-SK" sz="5500" dirty="0"/>
              <a:t>je platná a použiteľná len </a:t>
            </a:r>
            <a:r>
              <a:rPr lang="sk-SK" sz="5500" b="1" dirty="0"/>
              <a:t>v kontexte ďalších záväzných dokumentov</a:t>
            </a:r>
            <a:r>
              <a:rPr lang="sk-SK" sz="5500" dirty="0"/>
              <a:t>, ktorými </a:t>
            </a:r>
            <a:r>
              <a:rPr lang="sk-SK" sz="5500" dirty="0" smtClean="0"/>
              <a:t>sú: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OP ĽZ 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Všeobecné </a:t>
            </a:r>
            <a:r>
              <a:rPr lang="sk-SK" sz="5500" dirty="0"/>
              <a:t>pravidlá oprávnenosti výdavkov pre OP ĽZ v programovom období </a:t>
            </a:r>
            <a:r>
              <a:rPr lang="sk-SK" sz="5500" dirty="0" smtClean="0"/>
              <a:t>2014</a:t>
            </a:r>
            <a:r>
              <a:rPr lang="sk-SK" sz="5500" dirty="0"/>
              <a:t> - </a:t>
            </a:r>
            <a:r>
              <a:rPr lang="sk-SK" sz="5500" dirty="0" smtClean="0"/>
              <a:t>2020</a:t>
            </a:r>
            <a:endParaRPr lang="sk-SK" sz="5500" dirty="0"/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Systém </a:t>
            </a:r>
            <a:r>
              <a:rPr lang="sk-SK" sz="5500" dirty="0"/>
              <a:t>riadenia európskych štrukturálnych a investičný fondov </a:t>
            </a:r>
            <a:r>
              <a:rPr lang="sk-SK" sz="5500" dirty="0" smtClean="0"/>
              <a:t>(„</a:t>
            </a:r>
            <a:r>
              <a:rPr lang="sk-SK" sz="5500" dirty="0"/>
              <a:t>SR EŠIF</a:t>
            </a:r>
            <a:r>
              <a:rPr lang="sk-SK" sz="5500" dirty="0" smtClean="0"/>
              <a:t>“)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Systém </a:t>
            </a:r>
            <a:r>
              <a:rPr lang="sk-SK" sz="5500" dirty="0"/>
              <a:t>finančného riadenia štrukturálnych fondov, Kohézneho fondu a Európskeho námorného a rybárskeho fondu na programové obdobie 2014 – 2020 v platnom znení </a:t>
            </a:r>
            <a:r>
              <a:rPr lang="sk-SK" sz="5500" dirty="0" smtClean="0"/>
              <a:t>(„</a:t>
            </a:r>
            <a:r>
              <a:rPr lang="sk-SK" sz="5500" dirty="0"/>
              <a:t>SFR</a:t>
            </a:r>
            <a:r>
              <a:rPr lang="sk-SK" sz="5500" dirty="0" smtClean="0"/>
              <a:t>“)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príslušné schémy </a:t>
            </a:r>
            <a:r>
              <a:rPr lang="sk-SK" sz="5500" dirty="0"/>
              <a:t>pomoci (ak relevantné</a:t>
            </a:r>
            <a:r>
              <a:rPr lang="sk-SK" sz="5500" dirty="0" smtClean="0"/>
              <a:t>) 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platné predpisy EÚ 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všeobecne záväzné právne predpisy SR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ostatná riadiaca dokumentácia </a:t>
            </a:r>
            <a:r>
              <a:rPr lang="sk-SK" sz="5500" dirty="0"/>
              <a:t>a </a:t>
            </a:r>
            <a:r>
              <a:rPr lang="sk-SK" sz="5500" dirty="0" smtClean="0"/>
              <a:t>ďalšie dokumenty, </a:t>
            </a:r>
            <a:r>
              <a:rPr lang="sk-SK" sz="5500" dirty="0"/>
              <a:t>na ktoré sa príručka odvoláva z dôvodu zachovania prehľadnosti, stručnosti a v záujme zamedzenia duplicity informácií. </a:t>
            </a:r>
            <a:endParaRPr lang="sk-SK" sz="55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5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13690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2. Cieľ Príručky pre žiadateľa – Súvisiace dokumenty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2348880"/>
            <a:ext cx="8186766" cy="1080120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Ďakujeme za pozornosť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32048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22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200" u="sng" dirty="0"/>
              <a:t>Linky, kde </a:t>
            </a:r>
            <a:r>
              <a:rPr lang="sk-SK" sz="2200" u="sng" dirty="0" smtClean="0"/>
              <a:t>sú požadované dokumenty umiestnené</a:t>
            </a:r>
            <a:r>
              <a:rPr lang="sk-SK" sz="2200" u="sng" dirty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k-SK" sz="2200" u="sng" dirty="0">
                <a:hlinkClick r:id="rId2"/>
              </a:rPr>
              <a:t>http://www.employment.gov.sk/sk/esf/programove-obdobie-2014-2020/operacny-program-ludske-zdroje/ </a:t>
            </a:r>
            <a:endParaRPr lang="sk-SK" sz="2200" u="sng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k-SK" sz="2200" u="sng" dirty="0" smtClean="0">
                <a:hlinkClick r:id="rId3"/>
              </a:rPr>
              <a:t>http</a:t>
            </a:r>
            <a:r>
              <a:rPr lang="sk-SK" sz="2200" u="sng" dirty="0">
                <a:hlinkClick r:id="rId3"/>
              </a:rPr>
              <a:t>://www.partnerskadohoda.gov.sk/zakladne-dokumenty</a:t>
            </a:r>
            <a:r>
              <a:rPr lang="sk-SK" sz="2200" u="sng" dirty="0" smtClean="0">
                <a:hlinkClick r:id="rId3"/>
              </a:rPr>
              <a:t>/</a:t>
            </a:r>
            <a:endParaRPr lang="sk-SK" sz="2200" u="sng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200" u="sng" dirty="0" smtClean="0">
                <a:hlinkClick r:id="rId4"/>
              </a:rPr>
              <a:t>http</a:t>
            </a:r>
            <a:r>
              <a:rPr lang="sk-SK" sz="2200" u="sng" dirty="0">
                <a:hlinkClick r:id="rId4"/>
              </a:rPr>
              <a:t>://www.employment.gov.sk/sk/esf/programove-obdobie-2014-2020</a:t>
            </a:r>
            <a:r>
              <a:rPr lang="sk-SK" sz="2200" u="sng" dirty="0" smtClean="0">
                <a:hlinkClick r:id="rId4"/>
              </a:rPr>
              <a:t>/</a:t>
            </a:r>
            <a:endParaRPr lang="sk-SK" sz="2200" u="sng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13690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2. Cieľ Príručky pre žiadateľa – Súvisiace dokumenty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0663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464496"/>
          </a:xfrm>
        </p:spPr>
        <p:txBody>
          <a:bodyPr>
            <a:noAutofit/>
          </a:bodyPr>
          <a:lstStyle/>
          <a:p>
            <a:pPr indent="-288000" algn="just">
              <a:spcBef>
                <a:spcPts val="1200"/>
              </a:spcBef>
            </a:pPr>
            <a:r>
              <a:rPr lang="sk-SK" sz="2200" b="1" dirty="0"/>
              <a:t>Žiadateľ </a:t>
            </a:r>
            <a:r>
              <a:rPr lang="sk-SK" sz="2200" dirty="0"/>
              <a:t>je osoba, ktorá </a:t>
            </a:r>
            <a:r>
              <a:rPr lang="sk-SK" sz="2200" b="1" dirty="0"/>
              <a:t>žiada o poskytnutie príspevku </a:t>
            </a:r>
            <a:r>
              <a:rPr lang="sk-SK" sz="2200" dirty="0"/>
              <a:t>do nadobudnutia účinnosti zmluvy o poskytnutí NFP </a:t>
            </a:r>
            <a:endParaRPr lang="sk-SK" sz="2200" dirty="0" smtClean="0"/>
          </a:p>
          <a:p>
            <a:pPr indent="-288000" algn="just">
              <a:spcBef>
                <a:spcPts val="1200"/>
              </a:spcBef>
            </a:pPr>
            <a:r>
              <a:rPr lang="sk-SK" sz="2200" dirty="0" smtClean="0"/>
              <a:t>Po</a:t>
            </a:r>
            <a:r>
              <a:rPr lang="sk-SK" sz="2200" b="1" dirty="0" smtClean="0"/>
              <a:t> </a:t>
            </a:r>
            <a:r>
              <a:rPr lang="sk-SK" sz="2200" b="1" dirty="0"/>
              <a:t>nadobudnutí účinnosti zmluvy </a:t>
            </a:r>
            <a:r>
              <a:rPr lang="sk-SK" sz="2200" dirty="0"/>
              <a:t>o  NFP</a:t>
            </a:r>
            <a:r>
              <a:rPr lang="sk-SK" sz="2200" b="1" dirty="0"/>
              <a:t> sa </a:t>
            </a:r>
            <a:r>
              <a:rPr lang="sk-SK" sz="2200" b="1" u="sng" dirty="0"/>
              <a:t>žiadateľ</a:t>
            </a:r>
            <a:r>
              <a:rPr lang="sk-SK" sz="2200" b="1" dirty="0"/>
              <a:t> </a:t>
            </a:r>
            <a:r>
              <a:rPr lang="sk-SK" sz="2200" b="1" u="sng" dirty="0"/>
              <a:t>stáva</a:t>
            </a:r>
            <a:r>
              <a:rPr lang="sk-SK" sz="2200" b="1" dirty="0"/>
              <a:t> </a:t>
            </a:r>
            <a:r>
              <a:rPr lang="sk-SK" sz="2200" b="1" u="sng" dirty="0"/>
              <a:t>prijímateľom</a:t>
            </a:r>
            <a:r>
              <a:rPr lang="sk-SK" sz="2200" b="1" dirty="0"/>
              <a:t> </a:t>
            </a:r>
            <a:r>
              <a:rPr lang="sk-SK" sz="2200" dirty="0"/>
              <a:t>a riadi sa aj s </a:t>
            </a:r>
            <a:r>
              <a:rPr lang="sk-SK" sz="2200" u="sng" dirty="0"/>
              <a:t>príručkou pre prijímateľa </a:t>
            </a:r>
            <a:r>
              <a:rPr lang="sk-SK" sz="2200" dirty="0"/>
              <a:t>NFP</a:t>
            </a:r>
            <a:r>
              <a:rPr lang="sk-SK" sz="2200" b="1" dirty="0" smtClean="0"/>
              <a:t>.</a:t>
            </a:r>
            <a:endParaRPr lang="sk-SK" sz="2200" dirty="0" smtClean="0"/>
          </a:p>
          <a:p>
            <a:pPr indent="-288000" algn="just">
              <a:spcBef>
                <a:spcPts val="1200"/>
              </a:spcBef>
            </a:pPr>
            <a:r>
              <a:rPr lang="sk-SK" sz="2200" dirty="0"/>
              <a:t>Poskytovateľ zverejňuje </a:t>
            </a:r>
            <a:r>
              <a:rPr lang="sk-SK" sz="2200" u="sng" dirty="0"/>
              <a:t>aktuáln</a:t>
            </a:r>
            <a:r>
              <a:rPr lang="sk-SK" sz="2200" dirty="0"/>
              <a:t>e a aj </a:t>
            </a:r>
            <a:r>
              <a:rPr lang="sk-SK" sz="2200" u="sng" dirty="0"/>
              <a:t>pôvodné znenia </a:t>
            </a:r>
            <a:r>
              <a:rPr lang="sk-SK" sz="2200" dirty="0" err="1" smtClean="0"/>
              <a:t>PpŽ</a:t>
            </a:r>
            <a:r>
              <a:rPr lang="sk-SK" sz="2200" dirty="0" smtClean="0"/>
              <a:t> na </a:t>
            </a:r>
            <a:r>
              <a:rPr lang="sk-SK" sz="2200" dirty="0"/>
              <a:t>svojom webovom sídle. </a:t>
            </a:r>
            <a:endParaRPr lang="sk-SK" sz="2200" dirty="0" smtClean="0"/>
          </a:p>
          <a:p>
            <a:pPr indent="-288000" algn="just">
              <a:spcBef>
                <a:spcPts val="1200"/>
              </a:spcBef>
            </a:pPr>
            <a:r>
              <a:rPr lang="sk-SK" sz="2200" b="1" dirty="0" smtClean="0"/>
              <a:t>Výzva</a:t>
            </a:r>
            <a:r>
              <a:rPr lang="sk-SK" sz="2200" dirty="0" smtClean="0"/>
              <a:t> je </a:t>
            </a:r>
            <a:r>
              <a:rPr lang="sk-SK" sz="2200" dirty="0"/>
              <a:t>základným metodickým podkladom pre budúceho ž</a:t>
            </a:r>
            <a:r>
              <a:rPr lang="sk-SK" sz="2200" dirty="0" smtClean="0"/>
              <a:t>iadateľa </a:t>
            </a:r>
            <a:r>
              <a:rPr lang="sk-SK" sz="2200" dirty="0"/>
              <a:t>na predkladanie </a:t>
            </a:r>
            <a:r>
              <a:rPr lang="sk-SK" sz="2200" dirty="0" err="1"/>
              <a:t>Ž</a:t>
            </a:r>
            <a:r>
              <a:rPr lang="sk-SK" sz="2200" dirty="0" err="1" smtClean="0"/>
              <a:t>oNFP</a:t>
            </a:r>
            <a:r>
              <a:rPr lang="sk-SK" sz="2200" dirty="0" smtClean="0"/>
              <a:t> </a:t>
            </a:r>
          </a:p>
          <a:p>
            <a:pPr indent="-288000" algn="just">
              <a:spcBef>
                <a:spcPts val="1200"/>
              </a:spcBef>
            </a:pPr>
            <a:r>
              <a:rPr lang="sk-SK" sz="2200" b="1" dirty="0" err="1" smtClean="0"/>
              <a:t>Dopytovo-orientované</a:t>
            </a:r>
            <a:r>
              <a:rPr lang="sk-SK" sz="2200" b="1" dirty="0" smtClean="0"/>
              <a:t> </a:t>
            </a:r>
            <a:r>
              <a:rPr lang="sk-SK" sz="2200" b="1" dirty="0"/>
              <a:t>projekty </a:t>
            </a:r>
            <a:r>
              <a:rPr lang="sk-SK" sz="2200" dirty="0"/>
              <a:t>sú projekty, ktoré sú predkladané na základe výzvy, ktorú </a:t>
            </a:r>
            <a:r>
              <a:rPr lang="sk-SK" sz="2200" dirty="0" smtClean="0"/>
              <a:t>poskytovateľ </a:t>
            </a:r>
            <a:r>
              <a:rPr lang="sk-SK" sz="2200" dirty="0"/>
              <a:t>vyhlási zverejnením na svojom webovom </a:t>
            </a:r>
            <a:r>
              <a:rPr lang="sk-SK" sz="2200" dirty="0" smtClean="0"/>
              <a:t>sídle            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13690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Príručka pre žiadateľa – Základné pojmy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1"/>
          <p:cNvSpPr txBox="1">
            <a:spLocks/>
          </p:cNvSpPr>
          <p:nvPr/>
        </p:nvSpPr>
        <p:spPr>
          <a:xfrm>
            <a:off x="467544" y="1340768"/>
            <a:ext cx="818676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1  VŠEOBECNÉ </a:t>
            </a:r>
            <a:r>
              <a:rPr lang="sk-SK" sz="2200" b="1" dirty="0"/>
              <a:t>INFORMÁCIE</a:t>
            </a:r>
            <a:r>
              <a:rPr lang="sk-SK" sz="2200" dirty="0"/>
              <a:t>			</a:t>
            </a:r>
            <a:r>
              <a:rPr lang="sk-SK" sz="2200" dirty="0" smtClean="0"/>
              <a:t>	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2  VYPRACOVANIE ŽIADOSTI O NFP</a:t>
            </a:r>
            <a:r>
              <a:rPr lang="sk-SK" sz="2200" dirty="0" smtClean="0"/>
              <a:t>			</a:t>
            </a:r>
            <a:endParaRPr lang="sk-SK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3  PREDKLADANIE </a:t>
            </a:r>
            <a:r>
              <a:rPr lang="sk-SK" sz="2200" b="1" dirty="0"/>
              <a:t>ŽIADOSTI O NFP</a:t>
            </a:r>
            <a:r>
              <a:rPr lang="sk-SK" sz="2200" dirty="0"/>
              <a:t>		</a:t>
            </a:r>
            <a:r>
              <a:rPr lang="sk-SK" sz="2200" dirty="0" smtClean="0"/>
              <a:t>	</a:t>
            </a:r>
            <a:endParaRPr lang="sk-SK" sz="22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4  PODMIENKY </a:t>
            </a:r>
            <a:r>
              <a:rPr lang="sk-SK" sz="2200" b="1" dirty="0"/>
              <a:t>POSKYTNUTIA PRÍSPEVKU</a:t>
            </a:r>
            <a:r>
              <a:rPr lang="sk-SK" sz="2200" dirty="0"/>
              <a:t>	</a:t>
            </a:r>
            <a:r>
              <a:rPr lang="sk-SK" sz="2200" dirty="0" smtClean="0"/>
              <a:t>	</a:t>
            </a:r>
            <a:endParaRPr lang="sk-SK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5  POSTUPY </a:t>
            </a:r>
            <a:r>
              <a:rPr lang="sk-SK" sz="2200" b="1" dirty="0"/>
              <a:t>KONANIA O ŽIADOSTI O NFP</a:t>
            </a:r>
            <a:r>
              <a:rPr lang="sk-SK" sz="2200" dirty="0"/>
              <a:t>	</a:t>
            </a:r>
            <a:r>
              <a:rPr lang="sk-SK" sz="2200" dirty="0" smtClean="0"/>
              <a:t>	</a:t>
            </a:r>
            <a:endParaRPr lang="sk-SK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6  UZATVORENIE </a:t>
            </a:r>
            <a:r>
              <a:rPr lang="sk-SK" sz="2200" b="1" dirty="0"/>
              <a:t>ZMLUVY O  NFP</a:t>
            </a:r>
            <a:r>
              <a:rPr lang="sk-SK" sz="2200" dirty="0"/>
              <a:t>		</a:t>
            </a:r>
            <a:r>
              <a:rPr lang="sk-SK" sz="2200" dirty="0" smtClean="0"/>
              <a:t>	</a:t>
            </a:r>
            <a:endParaRPr lang="sk-SK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71463" indent="-271463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7  KOMUNIKÁCIA </a:t>
            </a:r>
            <a:r>
              <a:rPr lang="sk-SK" sz="2200" b="1" dirty="0"/>
              <a:t>POČAS TRVANIA VÝZVY</a:t>
            </a:r>
            <a:r>
              <a:rPr lang="sk-SK" sz="2200" b="1" dirty="0" smtClean="0"/>
              <a:t>/                                                    VYZVANIA </a:t>
            </a:r>
            <a:r>
              <a:rPr lang="sk-SK" sz="2200" b="1" dirty="0"/>
              <a:t>A KONANIA O ŽIADOSTI O NFP</a:t>
            </a:r>
            <a:r>
              <a:rPr lang="sk-SK" sz="2200" dirty="0"/>
              <a:t>	</a:t>
            </a:r>
            <a:r>
              <a:rPr lang="sk-SK" sz="2200" dirty="0" smtClean="0"/>
              <a:t>	</a:t>
            </a:r>
            <a:endParaRPr lang="sk-SK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8  PRÍLOHY</a:t>
            </a:r>
            <a:r>
              <a:rPr lang="sk-SK" sz="2200" dirty="0"/>
              <a:t>					</a:t>
            </a:r>
            <a:r>
              <a:rPr lang="sk-SK" sz="2200" dirty="0" smtClean="0"/>
              <a:t>	</a:t>
            </a:r>
            <a:endParaRPr lang="sk-SK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. Príručka pre </a:t>
            </a: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žiadateľa - Obsah </a:t>
            </a:r>
            <a:r>
              <a:rPr lang="sk-SK" sz="3200" b="1" dirty="0" err="1" smtClean="0">
                <a:solidFill>
                  <a:schemeClr val="accent6">
                    <a:lumMod val="75000"/>
                  </a:schemeClr>
                </a:solidFill>
              </a:rPr>
              <a:t>PpŽ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1"/>
          <p:cNvSpPr txBox="1">
            <a:spLocks/>
          </p:cNvSpPr>
          <p:nvPr/>
        </p:nvSpPr>
        <p:spPr>
          <a:xfrm>
            <a:off x="467544" y="989439"/>
            <a:ext cx="8186766" cy="5247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just">
              <a:lnSpc>
                <a:spcPct val="120000"/>
              </a:lnSpc>
              <a:spcBef>
                <a:spcPts val="1000"/>
              </a:spcBef>
            </a:pPr>
            <a:r>
              <a:rPr lang="sk-SK" sz="2700" u="sng" dirty="0" smtClean="0"/>
              <a:t>Príloha </a:t>
            </a:r>
            <a:r>
              <a:rPr lang="sk-SK" sz="2700" u="sng" dirty="0"/>
              <a:t>č. 1 </a:t>
            </a:r>
            <a:r>
              <a:rPr lang="sk-SK" sz="2700" u="sng" dirty="0" smtClean="0"/>
              <a:t>- </a:t>
            </a:r>
            <a:r>
              <a:rPr lang="sk-SK" sz="2700" b="1" u="sng" dirty="0"/>
              <a:t>Metodický výklad RO k vypracovaniu </a:t>
            </a:r>
            <a:r>
              <a:rPr lang="sk-SK" sz="2700" b="1" u="sng" dirty="0" err="1"/>
              <a:t>ŽoNFP</a:t>
            </a:r>
            <a:r>
              <a:rPr lang="sk-SK" sz="2700" b="1" u="sng" dirty="0"/>
              <a:t> / projektového zámeru</a:t>
            </a:r>
            <a:endParaRPr lang="sk-SK" sz="2700" b="1" u="sng" dirty="0" smtClean="0"/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700" u="sng" dirty="0" smtClean="0"/>
              <a:t>Príloha </a:t>
            </a:r>
            <a:r>
              <a:rPr lang="sk-SK" sz="2700" u="sng" dirty="0"/>
              <a:t>č. 1a </a:t>
            </a:r>
            <a:r>
              <a:rPr lang="sk-SK" sz="2700" u="sng" dirty="0" smtClean="0"/>
              <a:t>- </a:t>
            </a:r>
            <a:r>
              <a:rPr lang="sk-SK" sz="2700" b="1" u="sng" dirty="0"/>
              <a:t>Rozpočet projektu s </a:t>
            </a:r>
            <a:r>
              <a:rPr lang="sk-SK" sz="2700" b="1" u="sng" dirty="0" smtClean="0"/>
              <a:t>podrobným komentárom 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700" dirty="0"/>
              <a:t>Príloha </a:t>
            </a:r>
            <a:r>
              <a:rPr lang="sk-SK" sz="2700" dirty="0" smtClean="0"/>
              <a:t>č. 2 </a:t>
            </a:r>
            <a:r>
              <a:rPr lang="sk-SK" sz="2700" b="1" dirty="0"/>
              <a:t>- Čestné vyhlásenie žiadateľa </a:t>
            </a:r>
            <a:r>
              <a:rPr lang="sk-SK" sz="2700" b="1" dirty="0" smtClean="0"/>
              <a:t>o </a:t>
            </a:r>
            <a:r>
              <a:rPr lang="sk-SK" sz="2700" b="1" dirty="0"/>
              <a:t>nepredložení príloh(y</a:t>
            </a:r>
            <a:r>
              <a:rPr lang="sk-SK" sz="2700" b="1" dirty="0" smtClean="0"/>
              <a:t>) žiadosti o NFP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700" dirty="0"/>
              <a:t>Príloha </a:t>
            </a:r>
            <a:r>
              <a:rPr lang="sk-SK" sz="2700" dirty="0" smtClean="0"/>
              <a:t>č. 3 </a:t>
            </a:r>
            <a:r>
              <a:rPr lang="sk-SK" sz="2700" b="1" dirty="0"/>
              <a:t>- Životopis </a:t>
            </a:r>
            <a:r>
              <a:rPr lang="sk-SK" sz="2700" i="1" dirty="0"/>
              <a:t>(odporúčaný formulár</a:t>
            </a:r>
            <a:r>
              <a:rPr lang="sk-SK" sz="2700" i="1" dirty="0" smtClean="0"/>
              <a:t>)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700" dirty="0"/>
              <a:t>Príloha </a:t>
            </a:r>
            <a:r>
              <a:rPr lang="sk-SK" sz="2700" dirty="0" smtClean="0"/>
              <a:t>č. 4 </a:t>
            </a:r>
            <a:r>
              <a:rPr lang="sk-SK" sz="2700" b="1" dirty="0"/>
              <a:t>- </a:t>
            </a:r>
            <a:r>
              <a:rPr lang="sk-SK" sz="2700" b="1" dirty="0">
                <a:solidFill>
                  <a:schemeClr val="accent3">
                    <a:lumMod val="75000"/>
                  </a:schemeClr>
                </a:solidFill>
              </a:rPr>
              <a:t>Súhlas s poskytnutím a spracovaním </a:t>
            </a:r>
            <a:r>
              <a:rPr lang="sk-SK" sz="2700" b="1" dirty="0" smtClean="0">
                <a:solidFill>
                  <a:schemeClr val="accent3">
                    <a:lumMod val="75000"/>
                  </a:schemeClr>
                </a:solidFill>
              </a:rPr>
              <a:t>údajov (ver. 1.3)</a:t>
            </a:r>
          </a:p>
          <a:p>
            <a:pPr marL="1703388" lvl="4" indent="-95250" algn="just">
              <a:lnSpc>
                <a:spcPct val="120000"/>
              </a:lnSpc>
              <a:spcBef>
                <a:spcPts val="1000"/>
              </a:spcBef>
              <a:buNone/>
              <a:tabLst>
                <a:tab pos="1703388" algn="l"/>
              </a:tabLst>
            </a:pPr>
            <a:r>
              <a:rPr lang="sk-SK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Príručka </a:t>
            </a:r>
            <a:r>
              <a:rPr lang="sk-SK" sz="2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 elektronické podanie žiadosti o NFP prostredníctvom elektronickej schránky na </a:t>
            </a:r>
            <a:r>
              <a:rPr lang="sk-SK" sz="27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slovensko.sk</a:t>
            </a:r>
            <a:r>
              <a:rPr lang="sk-SK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(ver. 2.0) </a:t>
            </a:r>
            <a:endParaRPr lang="sk-SK" sz="27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700" u="sng" dirty="0" smtClean="0"/>
              <a:t>Príloha </a:t>
            </a:r>
            <a:r>
              <a:rPr lang="sk-SK" sz="2700" u="sng" dirty="0"/>
              <a:t>č. </a:t>
            </a:r>
            <a:r>
              <a:rPr lang="sk-SK" sz="2700" u="sng" dirty="0" smtClean="0"/>
              <a:t>5 - </a:t>
            </a:r>
            <a:r>
              <a:rPr lang="sk-SK" sz="2700" b="1" u="sng" dirty="0"/>
              <a:t>Všeobecné pravidlá oprávnenosti výdavkov pre OP ĽZ</a:t>
            </a:r>
            <a:r>
              <a:rPr lang="sk-SK" sz="2700" u="sng" dirty="0"/>
              <a:t>  </a:t>
            </a:r>
            <a:r>
              <a:rPr lang="sk-SK" sz="2700" b="1" u="sng" dirty="0"/>
              <a:t>v PO 2014 - 2020  </a:t>
            </a:r>
            <a:endParaRPr lang="sk-SK" sz="2700" b="1" u="sng" dirty="0" smtClean="0"/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700" dirty="0"/>
              <a:t>Príloha </a:t>
            </a:r>
            <a:r>
              <a:rPr lang="sk-SK" sz="2700" dirty="0" smtClean="0"/>
              <a:t>č. 6 </a:t>
            </a:r>
            <a:r>
              <a:rPr lang="sk-SK" sz="2700" b="1" dirty="0"/>
              <a:t>- Prieskum trhových cien</a:t>
            </a:r>
            <a:endParaRPr lang="sk-SK" sz="2700" b="1" dirty="0" smtClean="0"/>
          </a:p>
          <a:p>
            <a:endParaRPr lang="sk-SK" sz="2400" dirty="0"/>
          </a:p>
          <a:p>
            <a:endParaRPr lang="sk-SK" sz="24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4. Príručka pre </a:t>
            </a: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žiadateľa - Prílohy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5947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392488"/>
          </a:xfrm>
        </p:spPr>
        <p:txBody>
          <a:bodyPr>
            <a:normAutofit/>
          </a:bodyPr>
          <a:lstStyle/>
          <a:p>
            <a:pPr marL="6350" lvl="1" indent="0" algn="just" fontAlgn="base">
              <a:spcAft>
                <a:spcPts val="600"/>
              </a:spcAft>
              <a:buNone/>
            </a:pP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Formulár žiadosti o nenávratný finančný príspevok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</a:p>
          <a:p>
            <a:pPr marL="6350" lvl="1" indent="0" algn="just" fontAlgn="base">
              <a:spcAft>
                <a:spcPts val="600"/>
              </a:spcAft>
              <a:buNone/>
            </a:pPr>
            <a:r>
              <a:rPr lang="sk-SK" sz="2200" dirty="0" smtClean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(časť 2.3 </a:t>
            </a:r>
            <a:r>
              <a:rPr lang="sk-SK" sz="2200" dirty="0" err="1" smtClean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PpŽ</a:t>
            </a:r>
            <a:r>
              <a:rPr lang="sk-SK" sz="2200" dirty="0" smtClean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)</a:t>
            </a:r>
          </a:p>
          <a:p>
            <a:pPr marL="6350" lvl="1" indent="0" algn="just" fontAlgn="base">
              <a:spcAft>
                <a:spcPts val="600"/>
              </a:spcAft>
              <a:buNone/>
            </a:pPr>
            <a:endParaRPr lang="sk-SK" sz="1000" dirty="0">
              <a:effectLst>
                <a:glow>
                  <a:srgbClr val="000000"/>
                </a:glow>
                <a:reflection stA="0" endPos="0" fadeDir="0" sx="0" sy="0"/>
              </a:effectLst>
            </a:endParaRP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200" dirty="0" err="1"/>
              <a:t>ŽoNFP</a:t>
            </a:r>
            <a:r>
              <a:rPr lang="sk-SK" sz="2200" dirty="0"/>
              <a:t> je základným dokumentom, ktorým </a:t>
            </a:r>
            <a:r>
              <a:rPr lang="sk-SK" sz="2200" b="1" dirty="0"/>
              <a:t>žiadateľ na základe vyhlásenej </a:t>
            </a:r>
            <a:r>
              <a:rPr lang="sk-SK" sz="2200" b="1" dirty="0" smtClean="0"/>
              <a:t>výzvy žiada </a:t>
            </a:r>
            <a:r>
              <a:rPr lang="sk-SK" sz="2200" b="1" dirty="0"/>
              <a:t>poskytovateľa o NFP</a:t>
            </a:r>
            <a:r>
              <a:rPr lang="sk-SK" sz="2200" dirty="0"/>
              <a:t>. </a:t>
            </a:r>
            <a:endParaRPr lang="sk-SK" sz="2200" dirty="0" smtClean="0"/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200" dirty="0"/>
              <a:t>Žiadosť o NFP </a:t>
            </a:r>
            <a:r>
              <a:rPr lang="sk-SK" sz="2200" dirty="0" smtClean="0"/>
              <a:t>tvorí </a:t>
            </a:r>
            <a:r>
              <a:rPr lang="sk-SK" sz="2200" dirty="0"/>
              <a:t>samotná žiadosť o NFP </a:t>
            </a:r>
            <a:r>
              <a:rPr lang="sk-SK" sz="2200" dirty="0" smtClean="0"/>
              <a:t>(formulár žiadosti) a</a:t>
            </a:r>
            <a:r>
              <a:rPr lang="sk-SK" sz="2200" dirty="0"/>
              <a:t> poskytovateľom stanovené prílohy vo výzve. </a:t>
            </a:r>
            <a:endParaRPr lang="sk-SK" sz="2200" dirty="0" smtClean="0"/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sk-SK" sz="2200" dirty="0" smtClean="0"/>
              <a:t>Formulár </a:t>
            </a:r>
            <a:r>
              <a:rPr lang="sk-SK" sz="2200" dirty="0"/>
              <a:t>žiadosti o NFP </a:t>
            </a:r>
            <a:r>
              <a:rPr lang="sk-SK" sz="2200" dirty="0" smtClean="0"/>
              <a:t>je </a:t>
            </a:r>
            <a:r>
              <a:rPr lang="sk-SK" sz="2200" dirty="0"/>
              <a:t>zverejnený spolu s </a:t>
            </a:r>
            <a:r>
              <a:rPr lang="sk-SK" sz="2200" dirty="0" smtClean="0"/>
              <a:t>výzvou na </a:t>
            </a:r>
            <a:r>
              <a:rPr lang="sk-SK" sz="2200" dirty="0"/>
              <a:t>webovom sídle poskytovateľa. 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5. Vypracovanie Žiadosti o NFP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5461</TotalTime>
  <Words>1909</Words>
  <Application>Microsoft Office PowerPoint</Application>
  <PresentationFormat>Prezentácia na obrazovke (4:3)</PresentationFormat>
  <Paragraphs>316</Paragraphs>
  <Slides>40</Slides>
  <Notes>39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1" baseType="lpstr">
      <vt:lpstr>Motív Office</vt:lpstr>
      <vt:lpstr>Príručka pre žiadateľa o NFP               (pre prioritné osi 2, 3 a 4) ver. 1.3 a ver 2.0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Steinerová Gabriela</cp:lastModifiedBy>
  <cp:revision>263</cp:revision>
  <cp:lastPrinted>2017-01-30T17:01:05Z</cp:lastPrinted>
  <dcterms:created xsi:type="dcterms:W3CDTF">2016-05-18T06:39:42Z</dcterms:created>
  <dcterms:modified xsi:type="dcterms:W3CDTF">2018-01-24T07:51:55Z</dcterms:modified>
</cp:coreProperties>
</file>