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3648" r:id="rId1"/>
    <p:sldMasterId id="2147483665" r:id="rId2"/>
  </p:sldMasterIdLst>
  <p:notesMasterIdLst>
    <p:notesMasterId r:id="rId29"/>
  </p:notesMasterIdLst>
  <p:handoutMasterIdLst>
    <p:handoutMasterId r:id="rId30"/>
  </p:handoutMasterIdLst>
  <p:sldIdLst>
    <p:sldId id="256" r:id="rId3"/>
    <p:sldId id="261" r:id="rId4"/>
    <p:sldId id="260" r:id="rId5"/>
    <p:sldId id="287" r:id="rId6"/>
    <p:sldId id="262" r:id="rId7"/>
    <p:sldId id="280" r:id="rId8"/>
    <p:sldId id="283" r:id="rId9"/>
    <p:sldId id="302" r:id="rId10"/>
    <p:sldId id="316" r:id="rId11"/>
    <p:sldId id="317" r:id="rId12"/>
    <p:sldId id="319" r:id="rId13"/>
    <p:sldId id="320" r:id="rId14"/>
    <p:sldId id="321" r:id="rId15"/>
    <p:sldId id="322" r:id="rId16"/>
    <p:sldId id="323" r:id="rId17"/>
    <p:sldId id="309" r:id="rId18"/>
    <p:sldId id="324" r:id="rId19"/>
    <p:sldId id="325" r:id="rId20"/>
    <p:sldId id="326" r:id="rId21"/>
    <p:sldId id="310" r:id="rId22"/>
    <p:sldId id="311" r:id="rId23"/>
    <p:sldId id="318" r:id="rId24"/>
    <p:sldId id="312" r:id="rId25"/>
    <p:sldId id="285" r:id="rId26"/>
    <p:sldId id="327" r:id="rId27"/>
    <p:sldId id="295" r:id="rId28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03BD"/>
    <a:srgbClr val="3A0DE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355" autoAdjust="0"/>
    <p:restoredTop sz="90110" autoAdjust="0"/>
  </p:normalViewPr>
  <p:slideViewPr>
    <p:cSldViewPr>
      <p:cViewPr>
        <p:scale>
          <a:sx n="80" d="100"/>
          <a:sy n="80" d="100"/>
        </p:scale>
        <p:origin x="-7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33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45B65-FDD0-4F9A-A088-35C44CC8D653}" type="datetimeFigureOut">
              <a:rPr lang="sk-SK" smtClean="0"/>
              <a:pPr/>
              <a:t>21. 1. 2018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9B101-2007-4764-AE16-4BC5C5D9A5D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588801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7C71E-C416-4725-BE1F-08CD904F10F4}" type="datetimeFigureOut">
              <a:rPr lang="sk-SK" smtClean="0"/>
              <a:pPr/>
              <a:t>21. 1. 2018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CEF97-01DB-4E83-AFB0-3F908F41CDC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12771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1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864739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10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107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11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107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12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1078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13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1078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14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1078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15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1078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16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30191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17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30191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18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30191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19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3019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2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24280467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20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1251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21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1251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22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1251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23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9441078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24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3462080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25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3462080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26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733741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761880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893712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5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2409992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290735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765960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944107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9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10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43369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7136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71345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á snímk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149080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98240" y="6165304"/>
            <a:ext cx="2133600" cy="365125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41965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á snímk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581128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54224" y="6309320"/>
            <a:ext cx="2133600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Úvodná snímk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623271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71600" y="6309320"/>
            <a:ext cx="2133600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n nadp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55888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 descr="IA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2411760" y="6189954"/>
            <a:ext cx="1224136" cy="39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obsahu 2"/>
          <p:cNvSpPr>
            <a:spLocks noGrp="1"/>
          </p:cNvSpPr>
          <p:nvPr>
            <p:ph idx="1"/>
          </p:nvPr>
        </p:nvSpPr>
        <p:spPr>
          <a:xfrm>
            <a:off x="467544" y="424631"/>
            <a:ext cx="8186766" cy="4876577"/>
          </a:xfrm>
        </p:spPr>
        <p:txBody>
          <a:bodyPr/>
          <a:lstStyle>
            <a:lvl1pPr>
              <a:defRPr sz="4000"/>
            </a:lvl1pPr>
          </a:lstStyle>
          <a:p>
            <a:pPr lvl="0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Upravte štýl predlohy textu.</a:t>
            </a:r>
          </a:p>
          <a:p>
            <a:pPr lvl="1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Druhá úroveň</a:t>
            </a:r>
          </a:p>
          <a:p>
            <a:pPr lvl="2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Tretia úroveň</a:t>
            </a:r>
          </a:p>
          <a:p>
            <a:pPr lvl="3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Štvrtá úroveň</a:t>
            </a:r>
          </a:p>
          <a:p>
            <a:pPr lvl="4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Piata úroveň</a:t>
            </a:r>
            <a:endParaRPr lang="sk-SK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47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15274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5282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181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64132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1339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2883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10911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7360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31616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75368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46295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70582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á snímk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149080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98240" y="6165304"/>
            <a:ext cx="2133600" cy="365125"/>
          </a:xfrm>
        </p:spPr>
        <p:txBody>
          <a:bodyPr/>
          <a:lstStyle/>
          <a:p>
            <a:endParaRPr lang="sk-SK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6144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á snímk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581128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54224" y="6309320"/>
            <a:ext cx="2133600" cy="365125"/>
          </a:xfrm>
        </p:spPr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2095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060767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Úvodná snímk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623271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71600" y="6309320"/>
            <a:ext cx="2133600" cy="365125"/>
          </a:xfrm>
        </p:spPr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3319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n nadp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606928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 descr="IA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2411760" y="6189954"/>
            <a:ext cx="1224136" cy="39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obsahu 2"/>
          <p:cNvSpPr>
            <a:spLocks noGrp="1"/>
          </p:cNvSpPr>
          <p:nvPr>
            <p:ph idx="1"/>
          </p:nvPr>
        </p:nvSpPr>
        <p:spPr>
          <a:xfrm>
            <a:off x="467544" y="424631"/>
            <a:ext cx="8186766" cy="4876577"/>
          </a:xfrm>
        </p:spPr>
        <p:txBody>
          <a:bodyPr/>
          <a:lstStyle>
            <a:lvl1pPr>
              <a:defRPr sz="4000"/>
            </a:lvl1pPr>
          </a:lstStyle>
          <a:p>
            <a:pPr lvl="0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Upravte štýl predlohy textu.</a:t>
            </a:r>
          </a:p>
          <a:p>
            <a:pPr lvl="1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Druhá úroveň</a:t>
            </a:r>
          </a:p>
          <a:p>
            <a:pPr lvl="2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Tretia úroveň</a:t>
            </a:r>
          </a:p>
          <a:p>
            <a:pPr lvl="3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Štvrtá úroveň</a:t>
            </a:r>
          </a:p>
          <a:p>
            <a:pPr lvl="4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Piata úroveň</a:t>
            </a:r>
            <a:endParaRPr lang="sk-SK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7059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69986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03667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79219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99579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67726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05190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08901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6038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Priloha_c._12_Specificke_pravidla_k_vybranym_PPP_vo_vyzve_s_osobitnymi_prilohami.do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Priloha_c._12_Specificke_pravidla_k_vybranym_PPP_vo_vyzve_s_osobitnymi_prilohami.do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Priloha_c._12_Specificke_pravidla_k_vybranym_PPP_vo_vyzve_s_osobitnymi_prilohami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Priloha_c._12_Specificke_pravidla_k_vybranym_PPP_vo_vyzve_s_osobitnymi_prilohami.doc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Priloha_c._8_Potvrdenie_o_absolvovani_programu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Relationship Id="rId4" Type="http://schemas.openxmlformats.org/officeDocument/2006/relationships/hyperlink" Target="Priloha_c._12_Specificke_pravidla_k_vybranym_PPP_vo_vyzve_s_osobitnymi_prilohami.doc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Priloha_c._13_Rozpocet_projektu_s_podrobnym_komentarom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2.xml"/><Relationship Id="rId4" Type="http://schemas.openxmlformats.org/officeDocument/2006/relationships/hyperlink" Target="Priloha_c._12_Specificke_pravidla_k_vybranym_PPP_vo_vyzve_s_osobitnymi_prilohami.doc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Priloha_c._6_Individualny_skoliaci_plan_UoZ_-_ZUoZ.doc" TargetMode="External"/><Relationship Id="rId3" Type="http://schemas.openxmlformats.org/officeDocument/2006/relationships/hyperlink" Target="Priloha_c._1_Potvrdenie_UPSVR.doc" TargetMode="External"/><Relationship Id="rId7" Type="http://schemas.openxmlformats.org/officeDocument/2006/relationships/hyperlink" Target="Priloha_c._5_Hodnotenie_ucastnika_z_vyberoveho_konania.doc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2.xml"/><Relationship Id="rId6" Type="http://schemas.openxmlformats.org/officeDocument/2006/relationships/hyperlink" Target="Priloha_c._4_Prezencna_listina.xlsx" TargetMode="External"/><Relationship Id="rId5" Type="http://schemas.openxmlformats.org/officeDocument/2006/relationships/hyperlink" Target="Pr&#237;loha%20&#269;%20%203%20Pracovn&#253;%20v&#253;kaz.xlsx" TargetMode="External"/><Relationship Id="rId4" Type="http://schemas.openxmlformats.org/officeDocument/2006/relationships/hyperlink" Target="Priloha_c._2_Potvrdenie_o_zapojeni_do_projektu.docx" TargetMode="External"/><Relationship Id="rId9" Type="http://schemas.openxmlformats.org/officeDocument/2006/relationships/hyperlink" Target="Priloha_c._7_Osobny_plan_rozvoja_zamestnanca.do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Priloha_c._12_Specificke_pravidla_k_vybranym_PPP_vo_vyzve_s_osobitnymi_prilohami.doc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Pr&#237;loha%20&#269;%20%203%20Pracovn&#253;%20v&#253;kaz.xls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2.xml"/><Relationship Id="rId5" Type="http://schemas.openxmlformats.org/officeDocument/2006/relationships/hyperlink" Target="Priloha_c._8_Potvrdenie_o_absolvovani_programu.docx" TargetMode="External"/><Relationship Id="rId4" Type="http://schemas.openxmlformats.org/officeDocument/2006/relationships/hyperlink" Target="Priloha_c._4_Prezencna_listina.xls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Priloha_c._12_Specificke_pravidla_k_vybranym_PPP_vo_vyzve_s_osobitnymi_prilohami.doc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Relationship Id="rId4" Type="http://schemas.openxmlformats.org/officeDocument/2006/relationships/hyperlink" Target="Priloha_c._10_Uplatnovanie_pausalnej_sadzby_na_riadenie_projektu.doc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Priloha_c._4_Zoznam_meratelnych_ukazovatelov_a_zoznam_inych_udajov.doc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.gov.s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Z&#225;kon%20&#269;.%20575_2001%20Z.z.%20o%20organiz&#225;ci&#237;%20&#269;innosti%20vl&#225;dy%20a%20organiz&#225;cii%20&#250;strednej%20&#353;t&#225;tnej%20spr&#225;vy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5" Type="http://schemas.openxmlformats.org/officeDocument/2006/relationships/hyperlink" Target="Osobitn&#225;%20podmienka.docx" TargetMode="External"/><Relationship Id="rId4" Type="http://schemas.openxmlformats.org/officeDocument/2006/relationships/hyperlink" Target="Priloha_c._12_Specificke_pravidla_k_vybranym_PPP_vo_vyzve_s_osobitnymi_prilohami.doc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4800" y="4267200"/>
            <a:ext cx="8443664" cy="1351905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Výzva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OP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ĽZ DOP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2017/3.1.1/3.1.2/01 „Rozvoj sektorových zručností“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75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404664"/>
            <a:ext cx="8330782" cy="554461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2.3 Oprávnenosť aktivít realizácie projektu</a:t>
            </a:r>
          </a:p>
          <a:p>
            <a:pPr marL="0" indent="0" algn="ctr">
              <a:spcBef>
                <a:spcPts val="0"/>
              </a:spcBef>
              <a:buNone/>
            </a:pPr>
            <a:endParaRPr lang="sk-SK" sz="1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</a:pPr>
            <a:r>
              <a:rPr lang="sk-SK" sz="1800" dirty="0" smtClean="0"/>
              <a:t>Hlavná aktivita (</a:t>
            </a:r>
            <a:r>
              <a:rPr lang="sk-SK" sz="1800" b="1" dirty="0" smtClean="0"/>
              <a:t>1) </a:t>
            </a:r>
            <a:r>
              <a:rPr lang="sk-SK" sz="1800" dirty="0" smtClean="0"/>
              <a:t>pre (</a:t>
            </a:r>
            <a:r>
              <a:rPr lang="sk-SK" sz="1800" b="1" dirty="0" smtClean="0"/>
              <a:t>A)</a:t>
            </a:r>
            <a:r>
              <a:rPr lang="sk-SK" sz="1800" dirty="0" smtClean="0"/>
              <a:t> musí </a:t>
            </a:r>
            <a:r>
              <a:rPr lang="sk-SK" sz="1800" dirty="0"/>
              <a:t>byť </a:t>
            </a:r>
            <a:r>
              <a:rPr lang="sk-SK" sz="1800" dirty="0" smtClean="0"/>
              <a:t>vykonaná</a:t>
            </a:r>
            <a:r>
              <a:rPr lang="sk-SK" sz="1800" dirty="0"/>
              <a:t> nasledovne</a:t>
            </a:r>
            <a:r>
              <a:rPr lang="sk-SK" sz="1800" dirty="0" smtClean="0"/>
              <a:t>:</a:t>
            </a:r>
          </a:p>
          <a:p>
            <a:pPr lvl="0">
              <a:spcBef>
                <a:spcPts val="0"/>
              </a:spcBef>
            </a:pPr>
            <a:endParaRPr lang="sk-SK" sz="1000" dirty="0"/>
          </a:p>
          <a:p>
            <a:pPr marL="447675" lvl="0" indent="-361950">
              <a:spcBef>
                <a:spcPts val="0"/>
              </a:spcBef>
              <a:buNone/>
            </a:pPr>
            <a:r>
              <a:rPr lang="sk-SK" sz="1800" b="1" dirty="0"/>
              <a:t> </a:t>
            </a:r>
            <a:r>
              <a:rPr lang="sk-SK" sz="1800" b="1" dirty="0" smtClean="0"/>
              <a:t>   -  celkový </a:t>
            </a:r>
            <a:r>
              <a:rPr lang="sk-SK" sz="1800" b="1" dirty="0"/>
              <a:t>rozsah</a:t>
            </a:r>
            <a:r>
              <a:rPr lang="sk-SK" sz="1800" dirty="0"/>
              <a:t> </a:t>
            </a:r>
            <a:r>
              <a:rPr lang="sk-SK" sz="1800" b="1" dirty="0"/>
              <a:t>aktivity je maximálne 480 hod.</a:t>
            </a:r>
            <a:r>
              <a:rPr lang="sk-SK" sz="1800" dirty="0"/>
              <a:t> a tvoria ju dve povinné, </a:t>
            </a:r>
            <a:r>
              <a:rPr lang="sk-SK" sz="1800" dirty="0" smtClean="0"/>
              <a:t> vzájomne </a:t>
            </a:r>
            <a:r>
              <a:rPr lang="sk-SK" sz="1800" dirty="0"/>
              <a:t>prepojené </a:t>
            </a:r>
            <a:r>
              <a:rPr lang="sk-SK" sz="1800" dirty="0" smtClean="0"/>
              <a:t> nasledovné </a:t>
            </a:r>
            <a:r>
              <a:rPr lang="sk-SK" sz="1800" dirty="0" err="1"/>
              <a:t>podaktivity</a:t>
            </a:r>
            <a:r>
              <a:rPr lang="sk-SK" sz="1800" dirty="0" smtClean="0"/>
              <a:t>:</a:t>
            </a:r>
          </a:p>
          <a:p>
            <a:pPr marL="447675" lvl="0" indent="-361950">
              <a:spcBef>
                <a:spcPts val="0"/>
              </a:spcBef>
              <a:buNone/>
            </a:pPr>
            <a:endParaRPr lang="sk-SK" sz="1000" dirty="0" smtClean="0"/>
          </a:p>
          <a:p>
            <a:pPr marL="895350" lvl="0" indent="-809625">
              <a:spcBef>
                <a:spcPts val="0"/>
              </a:spcBef>
              <a:buNone/>
            </a:pPr>
            <a:r>
              <a:rPr lang="sk-SK" sz="1800" b="1" dirty="0" smtClean="0"/>
              <a:t>1a) Výber </a:t>
            </a:r>
            <a:r>
              <a:rPr lang="sk-SK" sz="1800" b="1" dirty="0"/>
              <a:t>a príprava </a:t>
            </a:r>
            <a:endParaRPr lang="sk-SK" sz="1800" b="1" dirty="0" smtClean="0"/>
          </a:p>
          <a:p>
            <a:pPr marL="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Dĺžka </a:t>
            </a:r>
            <a:r>
              <a:rPr lang="sk-SK" sz="1800" dirty="0"/>
              <a:t>trvania:  </a:t>
            </a:r>
            <a:r>
              <a:rPr lang="sk-SK" sz="1800" b="1" dirty="0"/>
              <a:t>maximálne 40 hod</a:t>
            </a:r>
            <a:r>
              <a:rPr lang="sk-SK" sz="1800" b="1" dirty="0" smtClean="0"/>
              <a:t>. </a:t>
            </a:r>
            <a:r>
              <a:rPr lang="sk-SK" sz="1800" b="1" baseline="30000" dirty="0" smtClean="0"/>
              <a:t> </a:t>
            </a:r>
            <a:r>
              <a:rPr lang="sk-SK" sz="1800" b="1" dirty="0"/>
              <a:t>celkom pre žiadateľa a danú cieľovú skupinu</a:t>
            </a:r>
            <a:r>
              <a:rPr lang="sk-SK" sz="1800" dirty="0"/>
              <a:t>.</a:t>
            </a:r>
            <a:r>
              <a:rPr lang="sk-SK" sz="1800" u="sng" dirty="0"/>
              <a:t> </a:t>
            </a:r>
            <a:endParaRPr lang="sk-SK" sz="1800" dirty="0"/>
          </a:p>
          <a:p>
            <a:pPr marL="0" indent="0">
              <a:buNone/>
            </a:pPr>
            <a:r>
              <a:rPr lang="sk-SK" sz="1800" dirty="0" smtClean="0"/>
              <a:t>       Patria </a:t>
            </a:r>
            <a:r>
              <a:rPr lang="sk-SK" sz="1800" dirty="0"/>
              <a:t>sem nasledovné činnosti: </a:t>
            </a:r>
          </a:p>
          <a:p>
            <a:pPr marL="714375" lvl="0" algn="just">
              <a:tabLst>
                <a:tab pos="809625" algn="l"/>
              </a:tabLst>
            </a:pPr>
            <a:r>
              <a:rPr lang="sk-SK" sz="1800" dirty="0"/>
              <a:t>výber </a:t>
            </a:r>
            <a:r>
              <a:rPr lang="sk-SK" sz="1800" dirty="0" err="1"/>
              <a:t>UoZ</a:t>
            </a:r>
            <a:r>
              <a:rPr lang="sk-SK" sz="1800" dirty="0"/>
              <a:t> / </a:t>
            </a:r>
            <a:r>
              <a:rPr lang="sk-SK" sz="1800" dirty="0" err="1"/>
              <a:t>ZUoZ</a:t>
            </a:r>
            <a:r>
              <a:rPr lang="sk-SK" sz="1800" dirty="0"/>
              <a:t>  na zaradenie do rozvoja sektorových zručností, vrátane IKT zručností,  podľa profilácie pre konkrétnu pozíciu u žiadateľa,  v spolupráci s úradom práce, </a:t>
            </a:r>
          </a:p>
          <a:p>
            <a:pPr marL="714375" lvl="0">
              <a:tabLst>
                <a:tab pos="809625" algn="l"/>
              </a:tabLst>
            </a:pPr>
            <a:r>
              <a:rPr lang="sk-SK" sz="1800" dirty="0"/>
              <a:t>tvorba individuálnych školiacich plánov pre </a:t>
            </a:r>
            <a:r>
              <a:rPr lang="sk-SK" sz="1800" dirty="0" err="1"/>
              <a:t>UoZ</a:t>
            </a:r>
            <a:r>
              <a:rPr lang="sk-SK" sz="1800" dirty="0"/>
              <a:t> / </a:t>
            </a:r>
            <a:r>
              <a:rPr lang="sk-SK" sz="1800" dirty="0" err="1"/>
              <a:t>ZUoZ</a:t>
            </a:r>
            <a:r>
              <a:rPr lang="sk-SK" sz="1800" dirty="0"/>
              <a:t>. </a:t>
            </a:r>
            <a:endParaRPr lang="sk-SK" sz="1800" dirty="0" smtClean="0"/>
          </a:p>
          <a:p>
            <a:pPr marL="714375" lvl="0">
              <a:tabLst>
                <a:tab pos="809625" algn="l"/>
              </a:tabLst>
            </a:pPr>
            <a:endParaRPr lang="sk-SK" sz="1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1800" dirty="0"/>
              <a:t>Pre odborný personál sa uplatňujú činnosti zadefinované v </a:t>
            </a:r>
            <a:r>
              <a:rPr lang="sk-SK" sz="1800" dirty="0" smtClean="0">
                <a:hlinkClick r:id="rId3" action="ppaction://hlinkfile"/>
              </a:rPr>
              <a:t>tabuľke </a:t>
            </a:r>
            <a:r>
              <a:rPr lang="sk-SK" sz="1800" dirty="0">
                <a:hlinkClick r:id="rId3" action="ppaction://hlinkfile"/>
              </a:rPr>
              <a:t>1</a:t>
            </a:r>
            <a:r>
              <a:rPr lang="sk-SK" sz="1800" dirty="0"/>
              <a:t> </a:t>
            </a:r>
            <a:r>
              <a:rPr lang="sk-SK" sz="1800" dirty="0" smtClean="0"/>
              <a:t>prílohy č. 12 výzvy u</a:t>
            </a:r>
            <a:r>
              <a:rPr lang="sk-SK" sz="1800" dirty="0"/>
              <a:t> pozícií odborný pracovník zamestnávateľa pre oblasť náboru a výberu pracovníkov a odborný pracovník zamestnávateľa pre oblasť vzdelávania a rozvoja pracovníkov</a:t>
            </a:r>
            <a:r>
              <a:rPr lang="sk-SK" sz="18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1000" dirty="0"/>
          </a:p>
          <a:p>
            <a:pPr marL="0" indent="0">
              <a:spcBef>
                <a:spcPts val="0"/>
              </a:spcBef>
              <a:buNone/>
            </a:pPr>
            <a:r>
              <a:rPr lang="sk-SK" sz="1800" u="sng" dirty="0" err="1"/>
              <a:t>UoZ</a:t>
            </a:r>
            <a:r>
              <a:rPr lang="sk-SK" sz="1800" u="sng" dirty="0"/>
              <a:t> / </a:t>
            </a:r>
            <a:r>
              <a:rPr lang="sk-SK" sz="1800" u="sng" dirty="0" err="1"/>
              <a:t>ZUoZ</a:t>
            </a:r>
            <a:r>
              <a:rPr lang="sk-SK" sz="1800" u="sng" dirty="0"/>
              <a:t> zostáva počas doby realizácie tejto </a:t>
            </a:r>
            <a:r>
              <a:rPr lang="sk-SK" sz="1800" u="sng" dirty="0" err="1"/>
              <a:t>podaktivity</a:t>
            </a:r>
            <a:r>
              <a:rPr lang="sk-SK" sz="1800" u="sng" dirty="0"/>
              <a:t>  v evidencii úradu práce. </a:t>
            </a:r>
            <a:endParaRPr lang="sk-SK" sz="1800" dirty="0"/>
          </a:p>
          <a:p>
            <a:pPr marL="895350" lvl="0" indent="-809625">
              <a:spcBef>
                <a:spcPts val="0"/>
              </a:spcBef>
              <a:buNone/>
            </a:pPr>
            <a:endParaRPr lang="sk-SK" sz="1800" dirty="0"/>
          </a:p>
          <a:p>
            <a:pPr marL="0" lvl="0" indent="0" algn="ctr">
              <a:spcBef>
                <a:spcPts val="0"/>
              </a:spcBef>
              <a:buNone/>
            </a:pPr>
            <a:endParaRPr lang="sk-SK" sz="1600" b="1" dirty="0" smtClean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357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404664"/>
            <a:ext cx="8330782" cy="554461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2.3 Oprávnenosť aktivít realizácie projektu</a:t>
            </a:r>
          </a:p>
          <a:p>
            <a:pPr marL="0" indent="0" algn="ctr">
              <a:spcBef>
                <a:spcPts val="0"/>
              </a:spcBef>
              <a:buNone/>
            </a:pPr>
            <a:endParaRPr lang="sk-SK" sz="1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k-SK" sz="1800" b="1" dirty="0" smtClean="0"/>
              <a:t>1 </a:t>
            </a:r>
            <a:r>
              <a:rPr lang="sk-SK" sz="1800" b="1" dirty="0"/>
              <a:t>b) </a:t>
            </a:r>
            <a:r>
              <a:rPr lang="sk-SK" sz="1800" b="1" dirty="0" smtClean="0"/>
              <a:t>Cielené </a:t>
            </a:r>
            <a:r>
              <a:rPr lang="sk-SK" sz="1800" b="1" dirty="0"/>
              <a:t>získavanie pracovných zručností </a:t>
            </a:r>
            <a:r>
              <a:rPr lang="sk-SK" sz="1800" b="1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sk-SK" sz="1000" b="1" dirty="0"/>
          </a:p>
          <a:p>
            <a:pPr marL="0" indent="0">
              <a:spcBef>
                <a:spcPts val="0"/>
              </a:spcBef>
              <a:buNone/>
            </a:pPr>
            <a:r>
              <a:rPr lang="sk-SK" sz="1800" dirty="0"/>
              <a:t>Dĺžka trvania: </a:t>
            </a:r>
            <a:r>
              <a:rPr lang="sk-SK" sz="1800" b="1" dirty="0"/>
              <a:t>maximálne 440 hod</a:t>
            </a:r>
            <a:r>
              <a:rPr lang="sk-SK" sz="1800" dirty="0" smtClean="0"/>
              <a:t>.</a:t>
            </a:r>
            <a:r>
              <a:rPr lang="sk-SK" sz="1800" baseline="30000" dirty="0" smtClean="0"/>
              <a:t>  </a:t>
            </a:r>
            <a:r>
              <a:rPr lang="sk-SK" sz="1800" b="1" dirty="0"/>
              <a:t>pre jedného účastníka </a:t>
            </a:r>
            <a:r>
              <a:rPr lang="sk-SK" sz="1800" b="1" dirty="0" err="1"/>
              <a:t>podaktivity</a:t>
            </a:r>
            <a:r>
              <a:rPr lang="sk-SK" sz="1800" b="1" dirty="0"/>
              <a:t>.</a:t>
            </a:r>
            <a:r>
              <a:rPr lang="sk-SK" sz="18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sk-SK" sz="1000" b="1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sk-SK" sz="1800" b="1" dirty="0"/>
              <a:t> </a:t>
            </a:r>
            <a:r>
              <a:rPr lang="sk-SK" sz="1800" b="1" dirty="0" smtClean="0"/>
              <a:t>      I. teoretická </a:t>
            </a:r>
            <a:r>
              <a:rPr lang="sk-SK" sz="1800" b="1" dirty="0"/>
              <a:t>príprava v trvaní max. 30%</a:t>
            </a:r>
            <a:r>
              <a:rPr lang="sk-SK" sz="1800" dirty="0"/>
              <a:t>  z celkového rozsahu,</a:t>
            </a:r>
          </a:p>
          <a:p>
            <a:pPr marL="361950" lvl="0" indent="0">
              <a:spcBef>
                <a:spcPts val="0"/>
              </a:spcBef>
              <a:buNone/>
            </a:pPr>
            <a:r>
              <a:rPr lang="sk-SK" sz="1800" b="1" dirty="0" smtClean="0"/>
              <a:t>II. praktická </a:t>
            </a:r>
            <a:r>
              <a:rPr lang="sk-SK" sz="1800" b="1" dirty="0"/>
              <a:t>príprava v trvaní min. 70%</a:t>
            </a:r>
            <a:r>
              <a:rPr lang="sk-SK" sz="1800" dirty="0"/>
              <a:t> z celkového rozsahu, vykonávaná v  reálnych podmienkach u </a:t>
            </a:r>
            <a:r>
              <a:rPr lang="sk-SK" sz="1800" dirty="0" smtClean="0"/>
              <a:t>zamestnávateľa. </a:t>
            </a:r>
            <a:endParaRPr lang="sk-SK" sz="1800" dirty="0"/>
          </a:p>
          <a:p>
            <a:pPr marL="0" indent="0">
              <a:spcBef>
                <a:spcPts val="0"/>
              </a:spcBef>
              <a:buNone/>
            </a:pPr>
            <a:endParaRPr lang="sk-SK" sz="1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1800" dirty="0" err="1" smtClean="0"/>
              <a:t>Podaktivita</a:t>
            </a:r>
            <a:r>
              <a:rPr lang="sk-SK" sz="1800" dirty="0" smtClean="0"/>
              <a:t> </a:t>
            </a:r>
            <a:r>
              <a:rPr lang="sk-SK" sz="1800" dirty="0"/>
              <a:t>sa vykonáva v nadväznosti na </a:t>
            </a:r>
            <a:r>
              <a:rPr lang="sk-SK" sz="1800" dirty="0" err="1"/>
              <a:t>podaktivitu</a:t>
            </a:r>
            <a:r>
              <a:rPr lang="sk-SK" sz="1800" dirty="0"/>
              <a:t> 1 a) pre zamestnancov z cieľovej skupiny </a:t>
            </a:r>
            <a:r>
              <a:rPr lang="sk-SK" sz="1800" dirty="0" err="1"/>
              <a:t>UoZ</a:t>
            </a:r>
            <a:r>
              <a:rPr lang="sk-SK" sz="1800" dirty="0"/>
              <a:t> /</a:t>
            </a:r>
            <a:r>
              <a:rPr lang="sk-SK" sz="1800" dirty="0" err="1"/>
              <a:t>ZUoZ</a:t>
            </a:r>
            <a:r>
              <a:rPr lang="sk-SK" sz="1800" dirty="0"/>
              <a:t> podľa potrieb žiadateľa / zamestnávateľa na konkrétne pracovné miesta a profesie. </a:t>
            </a:r>
            <a:endParaRPr lang="sk-SK" sz="18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1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1800" dirty="0" smtClean="0"/>
              <a:t>Žiadateľ </a:t>
            </a:r>
            <a:r>
              <a:rPr lang="sk-SK" sz="1800" dirty="0"/>
              <a:t>/ zamestnávateľ pri vstupe do </a:t>
            </a:r>
            <a:r>
              <a:rPr lang="sk-SK" sz="1800" dirty="0" err="1"/>
              <a:t>podaktivity</a:t>
            </a:r>
            <a:r>
              <a:rPr lang="sk-SK" sz="1800" dirty="0"/>
              <a:t> uzatvára s </a:t>
            </a:r>
            <a:r>
              <a:rPr lang="sk-SK" sz="1800" dirty="0" err="1"/>
              <a:t>UoZ</a:t>
            </a:r>
            <a:r>
              <a:rPr lang="sk-SK" sz="1800" dirty="0"/>
              <a:t> / </a:t>
            </a:r>
            <a:r>
              <a:rPr lang="sk-SK" sz="1800" dirty="0" err="1"/>
              <a:t>ZUoZ</a:t>
            </a:r>
            <a:r>
              <a:rPr lang="sk-SK" sz="1800" dirty="0"/>
              <a:t> pracovný pomer  podľa § 41 až § 81 zákona č. 311/2001 Z. z. Zákonník práce v znení neskorších predpisov (ďalej len „Zákonník práce“) na ustanovený týždenný pracovný čas, resp. na kratší pracovný čas v rozsahu ½ ustanoveného týždenného pracovného času.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1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1800" dirty="0" smtClean="0"/>
              <a:t>Pre </a:t>
            </a:r>
            <a:r>
              <a:rPr lang="sk-SK" sz="1800" dirty="0"/>
              <a:t>odborný personál sa uplatňujú činnosti zadefinované v </a:t>
            </a:r>
            <a:r>
              <a:rPr lang="sk-SK" sz="1800" dirty="0" smtClean="0">
                <a:hlinkClick r:id="rId3" action="ppaction://hlinkfile"/>
              </a:rPr>
              <a:t>tabuľke </a:t>
            </a:r>
            <a:r>
              <a:rPr lang="sk-SK" sz="1800" dirty="0">
                <a:hlinkClick r:id="rId3" action="ppaction://hlinkfile"/>
              </a:rPr>
              <a:t>1</a:t>
            </a:r>
            <a:r>
              <a:rPr lang="sk-SK" sz="1800" dirty="0"/>
              <a:t> </a:t>
            </a:r>
            <a:r>
              <a:rPr lang="sk-SK" sz="1800" dirty="0" smtClean="0"/>
              <a:t>prílohy č. 12 výzvy u</a:t>
            </a:r>
            <a:r>
              <a:rPr lang="sk-SK" sz="1800" dirty="0"/>
              <a:t> pozícií inštruktor / majster  a lektor.</a:t>
            </a:r>
          </a:p>
          <a:p>
            <a:pPr lvl="0">
              <a:spcBef>
                <a:spcPts val="0"/>
              </a:spcBef>
            </a:pPr>
            <a:endParaRPr lang="sk-SK" sz="1800" b="1" dirty="0"/>
          </a:p>
          <a:p>
            <a:pPr marL="0" lvl="0" indent="0">
              <a:spcBef>
                <a:spcPts val="0"/>
              </a:spcBef>
              <a:buNone/>
            </a:pPr>
            <a:r>
              <a:rPr lang="sk-SK" sz="1800" b="1" dirty="0" smtClean="0"/>
              <a:t>	</a:t>
            </a:r>
            <a:endParaRPr lang="sk-SK" sz="1600" b="1" dirty="0" smtClean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71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404664"/>
            <a:ext cx="8330782" cy="554461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2.3 Oprávnenosť aktivít realizácie projektu</a:t>
            </a:r>
          </a:p>
          <a:p>
            <a:pPr marL="0" indent="0" algn="ctr">
              <a:spcBef>
                <a:spcPts val="0"/>
              </a:spcBef>
              <a:buNone/>
            </a:pPr>
            <a:endParaRPr lang="sk-SK" sz="1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sk-SK" sz="1800" dirty="0" smtClean="0"/>
              <a:t>Pre hlavnú aktivitu (</a:t>
            </a:r>
            <a:r>
              <a:rPr lang="sk-SK" sz="1800" b="1" dirty="0" smtClean="0"/>
              <a:t>1) </a:t>
            </a:r>
            <a:r>
              <a:rPr lang="sk-SK" sz="1800" dirty="0" smtClean="0"/>
              <a:t>pre (</a:t>
            </a:r>
            <a:r>
              <a:rPr lang="sk-SK" sz="1800" b="1" dirty="0" smtClean="0"/>
              <a:t>A)</a:t>
            </a:r>
            <a:r>
              <a:rPr lang="sk-SK" sz="1800" dirty="0" smtClean="0"/>
              <a:t> ďalej platí :</a:t>
            </a:r>
          </a:p>
          <a:p>
            <a:pPr lvl="0">
              <a:spcBef>
                <a:spcPts val="0"/>
              </a:spcBef>
            </a:pPr>
            <a:endParaRPr lang="sk-SK" sz="1800" b="1" dirty="0"/>
          </a:p>
          <a:p>
            <a:pPr marL="447675" lvl="0" indent="-447675" algn="just">
              <a:spcBef>
                <a:spcPts val="0"/>
              </a:spcBef>
              <a:buNone/>
            </a:pPr>
            <a:r>
              <a:rPr lang="sk-SK" sz="1800" b="1" dirty="0" smtClean="0"/>
              <a:t>      - nejedná sa o všeobecné vzdelávanie</a:t>
            </a:r>
            <a:r>
              <a:rPr lang="sk-SK" sz="1800" dirty="0" smtClean="0"/>
              <a:t> zamerané na základnú orientáciu v </a:t>
            </a:r>
            <a:r>
              <a:rPr lang="sk-SK" sz="1800" dirty="0" err="1" smtClean="0"/>
              <a:t>jednotli</a:t>
            </a:r>
            <a:r>
              <a:rPr lang="sk-SK" sz="1800" dirty="0" smtClean="0"/>
              <a:t>- </a:t>
            </a:r>
            <a:r>
              <a:rPr lang="sk-SK" sz="1800" dirty="0" err="1" smtClean="0"/>
              <a:t>vých</a:t>
            </a:r>
            <a:r>
              <a:rPr lang="sk-SK" sz="1800" dirty="0" smtClean="0"/>
              <a:t> oblastiach, </a:t>
            </a:r>
          </a:p>
          <a:p>
            <a:pPr marL="542925" lvl="0" indent="-542925" algn="just">
              <a:spcBef>
                <a:spcPts val="0"/>
              </a:spcBef>
              <a:buNone/>
            </a:pPr>
            <a:r>
              <a:rPr lang="sk-SK" sz="1800" b="1" dirty="0" smtClean="0"/>
              <a:t>      - je </a:t>
            </a:r>
            <a:r>
              <a:rPr lang="sk-SK" sz="1800" b="1" dirty="0"/>
              <a:t>realizovaná prezenčnou formou</a:t>
            </a:r>
            <a:r>
              <a:rPr lang="sk-SK" sz="1800" dirty="0"/>
              <a:t> (</a:t>
            </a:r>
            <a:r>
              <a:rPr lang="sk-SK" sz="1800" dirty="0" err="1"/>
              <a:t>e-learning</a:t>
            </a:r>
            <a:r>
              <a:rPr lang="sk-SK" sz="1800" dirty="0"/>
              <a:t> alebo iná dištančná forma nie sú v rámci tejto výzvy prípustné),</a:t>
            </a:r>
          </a:p>
          <a:p>
            <a:pPr marL="447675" lvl="0" indent="-447675" algn="just">
              <a:spcBef>
                <a:spcPts val="0"/>
              </a:spcBef>
              <a:buNone/>
            </a:pPr>
            <a:r>
              <a:rPr lang="sk-SK" sz="1800" b="1" dirty="0" smtClean="0"/>
              <a:t>      - nie </a:t>
            </a:r>
            <a:r>
              <a:rPr lang="sk-SK" sz="1800" b="1" dirty="0"/>
              <a:t>je zameraná na pravidelné školenie zamestnancov</a:t>
            </a:r>
            <a:r>
              <a:rPr lang="sk-SK" sz="1800" dirty="0"/>
              <a:t> v oblasti BOZP </a:t>
            </a:r>
            <a:r>
              <a:rPr lang="sk-SK" sz="1800" dirty="0" smtClean="0"/>
              <a:t>podľa zákona  </a:t>
            </a:r>
            <a:r>
              <a:rPr lang="sk-SK" sz="1800" dirty="0"/>
              <a:t>č. 124/2006 Z. z. o bezpečnosti a ochrane zdravia pri práci v znení neskorších </a:t>
            </a:r>
            <a:r>
              <a:rPr lang="sk-SK" sz="1800" dirty="0" smtClean="0"/>
              <a:t>predpisov.</a:t>
            </a:r>
            <a:endParaRPr lang="sk-SK" sz="1800" dirty="0"/>
          </a:p>
          <a:p>
            <a:pPr lvl="0">
              <a:spcBef>
                <a:spcPts val="0"/>
              </a:spcBef>
            </a:pPr>
            <a:endParaRPr lang="sk-SK" sz="1000" dirty="0"/>
          </a:p>
          <a:p>
            <a:pPr marL="0" indent="0">
              <a:spcBef>
                <a:spcPts val="0"/>
              </a:spcBef>
              <a:buNone/>
            </a:pPr>
            <a:endParaRPr lang="sk-SK" sz="1000" dirty="0"/>
          </a:p>
          <a:p>
            <a:pPr marL="0" indent="0">
              <a:spcBef>
                <a:spcPts val="0"/>
              </a:spcBef>
              <a:buNone/>
            </a:pPr>
            <a:r>
              <a:rPr lang="sk-SK" sz="1800" dirty="0" smtClean="0"/>
              <a:t>Hlavná aktivita </a:t>
            </a:r>
            <a:r>
              <a:rPr lang="sk-SK" sz="1800" b="1" dirty="0" smtClean="0"/>
              <a:t>(2)</a:t>
            </a:r>
            <a:r>
              <a:rPr lang="sk-SK" sz="1800" dirty="0" smtClean="0"/>
              <a:t> pre </a:t>
            </a:r>
            <a:r>
              <a:rPr lang="sk-SK" sz="1800" b="1" dirty="0" smtClean="0"/>
              <a:t>(A)</a:t>
            </a:r>
            <a:r>
              <a:rPr lang="sk-SK" sz="1800" dirty="0" smtClean="0"/>
              <a:t> :</a:t>
            </a:r>
          </a:p>
          <a:p>
            <a:pPr marL="0" indent="0">
              <a:spcBef>
                <a:spcPts val="0"/>
              </a:spcBef>
              <a:buNone/>
            </a:pPr>
            <a:endParaRPr lang="sk-SK" sz="1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1800" dirty="0"/>
              <a:t>Aktivita je oprávnená iba v prípade ukončenia realizácie aktivity 1, pričom </a:t>
            </a:r>
            <a:r>
              <a:rPr lang="sk-SK" sz="1800" dirty="0" err="1" smtClean="0"/>
              <a:t>bezpro-stredne</a:t>
            </a:r>
            <a:r>
              <a:rPr lang="sk-SK" sz="1800" dirty="0" smtClean="0"/>
              <a:t> </a:t>
            </a:r>
            <a:r>
              <a:rPr lang="sk-SK" sz="1800" dirty="0"/>
              <a:t>na ňu nadväzuje vrátane pokračovania  pracovného pomeru. Je zameraná na prehlbovanie získaných cielených </a:t>
            </a:r>
            <a:r>
              <a:rPr lang="sk-SK" sz="1800" dirty="0" smtClean="0"/>
              <a:t>zručností, vedomostí, skúseností </a:t>
            </a:r>
            <a:r>
              <a:rPr lang="sk-SK" sz="1800" dirty="0"/>
              <a:t>a postupov, </a:t>
            </a:r>
            <a:r>
              <a:rPr lang="sk-SK" sz="1800" dirty="0" err="1" smtClean="0"/>
              <a:t>potreb-ných</a:t>
            </a:r>
            <a:r>
              <a:rPr lang="sk-SK" sz="1800" dirty="0" smtClean="0"/>
              <a:t> </a:t>
            </a:r>
            <a:r>
              <a:rPr lang="sk-SK" sz="1800" dirty="0"/>
              <a:t>pre výkon konkrétneho povolania.</a:t>
            </a:r>
          </a:p>
          <a:p>
            <a:pPr marL="0" lvl="0" indent="0">
              <a:spcBef>
                <a:spcPts val="0"/>
              </a:spcBef>
              <a:buNone/>
            </a:pPr>
            <a:endParaRPr lang="sk-SK" sz="16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indent="0" hangingPunct="0">
              <a:buNone/>
            </a:pPr>
            <a:r>
              <a:rPr lang="sk-SK" sz="1800" u="sng" dirty="0"/>
              <a:t>Príspevok sa poskytuje najdlhšie počas šiestich kalendárnych mesiacov.  </a:t>
            </a:r>
            <a:endParaRPr lang="sk-SK" sz="1800" dirty="0"/>
          </a:p>
        </p:txBody>
      </p:sp>
    </p:spTree>
    <p:extLst>
      <p:ext uri="{BB962C8B-B14F-4D97-AF65-F5344CB8AC3E}">
        <p14:creationId xmlns="" xmlns:p14="http://schemas.microsoft.com/office/powerpoint/2010/main" val="190294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404664"/>
            <a:ext cx="8330782" cy="554461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2.3 Oprávnenosť aktivít realizácie projektu</a:t>
            </a:r>
          </a:p>
          <a:p>
            <a:pPr marL="0" indent="0" algn="ctr">
              <a:spcBef>
                <a:spcPts val="0"/>
              </a:spcBef>
              <a:buNone/>
            </a:pPr>
            <a:endParaRPr lang="sk-SK" sz="1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</a:pPr>
            <a:endParaRPr lang="sk-SK" sz="1800" dirty="0" smtClean="0"/>
          </a:p>
          <a:p>
            <a:pPr lvl="0">
              <a:spcBef>
                <a:spcPts val="0"/>
              </a:spcBef>
            </a:pPr>
            <a:r>
              <a:rPr lang="sk-SK" sz="1800" dirty="0" smtClean="0"/>
              <a:t>Hlavná aktivita (</a:t>
            </a:r>
            <a:r>
              <a:rPr lang="sk-SK" sz="1800" b="1" dirty="0" smtClean="0"/>
              <a:t>3) </a:t>
            </a:r>
            <a:r>
              <a:rPr lang="sk-SK" sz="1800" dirty="0"/>
              <a:t>pre </a:t>
            </a:r>
            <a:r>
              <a:rPr lang="sk-SK" sz="1800" dirty="0" smtClean="0"/>
              <a:t>(</a:t>
            </a:r>
            <a:r>
              <a:rPr lang="sk-SK" sz="1800" b="1" dirty="0" smtClean="0"/>
              <a:t>B)</a:t>
            </a:r>
            <a:r>
              <a:rPr lang="sk-SK" sz="1800" dirty="0" smtClean="0"/>
              <a:t> musí </a:t>
            </a:r>
            <a:r>
              <a:rPr lang="sk-SK" sz="1800" dirty="0"/>
              <a:t>byť </a:t>
            </a:r>
            <a:r>
              <a:rPr lang="sk-SK" sz="1800" dirty="0" smtClean="0"/>
              <a:t>vykonaná</a:t>
            </a:r>
            <a:r>
              <a:rPr lang="sk-SK" sz="1800" dirty="0"/>
              <a:t> nasledovne:</a:t>
            </a:r>
          </a:p>
          <a:p>
            <a:pPr lvl="0">
              <a:spcBef>
                <a:spcPts val="0"/>
              </a:spcBef>
            </a:pPr>
            <a:endParaRPr lang="sk-SK" sz="1000" dirty="0"/>
          </a:p>
          <a:p>
            <a:pPr marL="447675" lvl="0" indent="-361950" algn="just">
              <a:spcBef>
                <a:spcPts val="0"/>
              </a:spcBef>
              <a:buNone/>
            </a:pPr>
            <a:r>
              <a:rPr lang="sk-SK" sz="1800" b="1" dirty="0"/>
              <a:t>    -  celkový rozsah</a:t>
            </a:r>
            <a:r>
              <a:rPr lang="sk-SK" sz="1800" dirty="0"/>
              <a:t> </a:t>
            </a:r>
            <a:r>
              <a:rPr lang="sk-SK" sz="1800" b="1" dirty="0"/>
              <a:t>aktivity je maximálne 480 hod.</a:t>
            </a:r>
            <a:r>
              <a:rPr lang="sk-SK" sz="1800" dirty="0"/>
              <a:t> a tvoria ju dve povinné,  vzájomne prepojené  nasledovné </a:t>
            </a:r>
            <a:r>
              <a:rPr lang="sk-SK" sz="1800" dirty="0" err="1"/>
              <a:t>podaktivity</a:t>
            </a:r>
            <a:r>
              <a:rPr lang="sk-SK" sz="1800" dirty="0" smtClean="0"/>
              <a:t>:</a:t>
            </a:r>
          </a:p>
          <a:p>
            <a:pPr marL="447675" lvl="0" indent="-361950">
              <a:spcBef>
                <a:spcPts val="0"/>
              </a:spcBef>
              <a:buNone/>
            </a:pPr>
            <a:endParaRPr lang="sk-SK" sz="1000" dirty="0"/>
          </a:p>
          <a:p>
            <a:pPr marL="0" indent="0">
              <a:spcBef>
                <a:spcPts val="0"/>
              </a:spcBef>
              <a:buNone/>
            </a:pPr>
            <a:r>
              <a:rPr lang="sk-SK" sz="1800" b="1" dirty="0" smtClean="0"/>
              <a:t> 3 </a:t>
            </a:r>
            <a:r>
              <a:rPr lang="sk-SK" sz="1800" b="1" dirty="0"/>
              <a:t>a)  Výber a príprava </a:t>
            </a:r>
            <a:endParaRPr lang="sk-SK" sz="1800" dirty="0"/>
          </a:p>
          <a:p>
            <a:pPr marL="447675" indent="-447675" algn="just">
              <a:spcBef>
                <a:spcPts val="0"/>
              </a:spcBef>
              <a:buNone/>
            </a:pPr>
            <a:r>
              <a:rPr lang="sk-SK" sz="1800" dirty="0" smtClean="0"/>
              <a:t>        Dĺžka </a:t>
            </a:r>
            <a:r>
              <a:rPr lang="sk-SK" sz="1800" dirty="0"/>
              <a:t>trvania: </a:t>
            </a:r>
            <a:r>
              <a:rPr lang="sk-SK" sz="1800" b="1" dirty="0"/>
              <a:t>maximálne 40 hod</a:t>
            </a:r>
            <a:r>
              <a:rPr lang="sk-SK" sz="1800" b="1" dirty="0" smtClean="0"/>
              <a:t>. </a:t>
            </a:r>
            <a:r>
              <a:rPr lang="sk-SK" sz="1800" b="1" dirty="0"/>
              <a:t>celkom pre zamestnávateľa, a danú cieľovú skupinu</a:t>
            </a:r>
            <a:r>
              <a:rPr lang="sk-SK" sz="1800" dirty="0" smtClean="0"/>
              <a:t>.</a:t>
            </a:r>
          </a:p>
          <a:p>
            <a:pPr algn="just">
              <a:spcBef>
                <a:spcPts val="0"/>
              </a:spcBef>
            </a:pPr>
            <a:endParaRPr lang="sk-SK" sz="1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1800" dirty="0" smtClean="0"/>
              <a:t>Cieľom </a:t>
            </a:r>
            <a:r>
              <a:rPr lang="sk-SK" sz="1800" dirty="0" err="1"/>
              <a:t>podaktivity</a:t>
            </a:r>
            <a:r>
              <a:rPr lang="sk-SK" sz="1800" dirty="0"/>
              <a:t> je výber vhodného zamestnanca, posúdenie jeho predpokladov na výkon pracovnej pozície podľa nového opisu pracovných činností na rovnakom pracovnom mieste alebo inom pracovnom mieste u zamestnávateľa.</a:t>
            </a:r>
          </a:p>
          <a:p>
            <a:pPr algn="just">
              <a:spcBef>
                <a:spcPts val="0"/>
              </a:spcBef>
            </a:pPr>
            <a:endParaRPr lang="sk-SK" sz="1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1800" dirty="0" smtClean="0"/>
              <a:t>Pre </a:t>
            </a:r>
            <a:r>
              <a:rPr lang="sk-SK" sz="1800" dirty="0"/>
              <a:t>odborný personál sa uplatňujú činnosti zadefinované v </a:t>
            </a:r>
            <a:r>
              <a:rPr lang="sk-SK" sz="1800" dirty="0" smtClean="0">
                <a:hlinkClick r:id="rId3" action="ppaction://hlinkfile"/>
              </a:rPr>
              <a:t>tabuľke </a:t>
            </a:r>
            <a:r>
              <a:rPr lang="sk-SK" sz="1800" dirty="0">
                <a:hlinkClick r:id="rId3" action="ppaction://hlinkfile"/>
              </a:rPr>
              <a:t>1</a:t>
            </a:r>
            <a:r>
              <a:rPr lang="sk-SK" sz="1800" dirty="0"/>
              <a:t> </a:t>
            </a:r>
            <a:r>
              <a:rPr lang="sk-SK" sz="1800" dirty="0" smtClean="0"/>
              <a:t>prílohy č. 12 výzvy u</a:t>
            </a:r>
            <a:r>
              <a:rPr lang="sk-SK" sz="1800" dirty="0"/>
              <a:t> pozícií odborný pracovník zamestnávateľa pre oblasť náboru a výberu pracovníkov a odborný pracovník zamestnávateľa pre oblasť vzdelávania a rozvoja pracovníkov.</a:t>
            </a:r>
          </a:p>
          <a:p>
            <a:pPr marL="447675" lvl="0" indent="-361950">
              <a:spcBef>
                <a:spcPts val="0"/>
              </a:spcBef>
              <a:buNone/>
            </a:pPr>
            <a:endParaRPr lang="sk-SK" sz="1000" dirty="0" smtClean="0"/>
          </a:p>
          <a:p>
            <a:pPr marL="447675" lvl="0" indent="-447675" algn="just">
              <a:spcBef>
                <a:spcPts val="0"/>
              </a:spcBef>
              <a:buNone/>
            </a:pPr>
            <a:endParaRPr lang="sk-SK" sz="1800" dirty="0"/>
          </a:p>
          <a:p>
            <a:pPr lvl="0">
              <a:spcBef>
                <a:spcPts val="0"/>
              </a:spcBef>
            </a:pPr>
            <a:endParaRPr lang="sk-SK" sz="1800" b="1" dirty="0"/>
          </a:p>
          <a:p>
            <a:pPr marL="447675" lvl="0" indent="-447675" algn="just">
              <a:spcBef>
                <a:spcPts val="0"/>
              </a:spcBef>
              <a:buNone/>
            </a:pPr>
            <a:r>
              <a:rPr lang="sk-SK" sz="1800" b="1" dirty="0" smtClean="0"/>
              <a:t>      </a:t>
            </a:r>
            <a:endParaRPr lang="sk-SK" sz="1800" b="1" dirty="0" smtClean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659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404664"/>
            <a:ext cx="8330782" cy="554461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2.3 Oprávnenosť aktivít realizácie projektu</a:t>
            </a:r>
          </a:p>
          <a:p>
            <a:pPr marL="0" indent="0" algn="ctr">
              <a:spcBef>
                <a:spcPts val="0"/>
              </a:spcBef>
              <a:buNone/>
            </a:pPr>
            <a:endParaRPr lang="sk-SK" sz="1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k-SK" sz="1800" b="1" dirty="0" smtClean="0"/>
              <a:t>3 </a:t>
            </a:r>
            <a:r>
              <a:rPr lang="sk-SK" sz="1800" b="1" dirty="0"/>
              <a:t>b) Cielené získavanie pracovných zručností :</a:t>
            </a:r>
          </a:p>
          <a:p>
            <a:pPr marL="0" indent="0">
              <a:spcBef>
                <a:spcPts val="0"/>
              </a:spcBef>
              <a:buNone/>
            </a:pPr>
            <a:endParaRPr lang="sk-SK" sz="1000" b="1" dirty="0"/>
          </a:p>
          <a:p>
            <a:pPr marL="0" indent="0">
              <a:spcBef>
                <a:spcPts val="0"/>
              </a:spcBef>
              <a:buNone/>
            </a:pPr>
            <a:r>
              <a:rPr lang="sk-SK" sz="1800" dirty="0"/>
              <a:t>Dĺžka trvania: </a:t>
            </a:r>
            <a:r>
              <a:rPr lang="sk-SK" sz="1800" b="1" dirty="0"/>
              <a:t>maximálne 440 hod</a:t>
            </a:r>
            <a:r>
              <a:rPr lang="sk-SK" sz="1800" dirty="0" smtClean="0"/>
              <a:t>.</a:t>
            </a:r>
            <a:r>
              <a:rPr lang="sk-SK" sz="1800" baseline="30000" dirty="0" smtClean="0"/>
              <a:t>  </a:t>
            </a:r>
            <a:r>
              <a:rPr lang="sk-SK" sz="1800" b="1" dirty="0" smtClean="0"/>
              <a:t>pre </a:t>
            </a:r>
            <a:r>
              <a:rPr lang="sk-SK" sz="1800" b="1" dirty="0"/>
              <a:t>jedného účastníka </a:t>
            </a:r>
            <a:r>
              <a:rPr lang="sk-SK" sz="1800" b="1" dirty="0" err="1"/>
              <a:t>podaktivity</a:t>
            </a:r>
            <a:r>
              <a:rPr lang="sk-SK" sz="1800" b="1" dirty="0"/>
              <a:t>.</a:t>
            </a:r>
            <a:r>
              <a:rPr lang="sk-SK" sz="18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sk-SK" sz="1000" b="1" dirty="0"/>
          </a:p>
          <a:p>
            <a:pPr marL="0" lvl="0" indent="0">
              <a:spcBef>
                <a:spcPts val="0"/>
              </a:spcBef>
              <a:buNone/>
            </a:pPr>
            <a:r>
              <a:rPr lang="sk-SK" sz="1800" b="1" dirty="0"/>
              <a:t>       I. teoretická príprava v trvaní max. 30%</a:t>
            </a:r>
            <a:r>
              <a:rPr lang="sk-SK" sz="1800" dirty="0"/>
              <a:t>  z celkového rozsahu,</a:t>
            </a:r>
          </a:p>
          <a:p>
            <a:pPr marL="361950" lvl="0" indent="0">
              <a:spcBef>
                <a:spcPts val="0"/>
              </a:spcBef>
              <a:buNone/>
            </a:pPr>
            <a:r>
              <a:rPr lang="sk-SK" sz="1800" b="1" dirty="0"/>
              <a:t>II. praktická príprava v trvaní min. 70%</a:t>
            </a:r>
            <a:r>
              <a:rPr lang="sk-SK" sz="1800" dirty="0"/>
              <a:t> z celkového rozsahu, vykonávaná v  reálnych podmienkach u </a:t>
            </a:r>
            <a:r>
              <a:rPr lang="sk-SK" sz="1800" dirty="0" smtClean="0"/>
              <a:t>zamestnávateľa</a:t>
            </a:r>
            <a:r>
              <a:rPr lang="sk-SK" sz="1800" dirty="0"/>
              <a:t>.</a:t>
            </a:r>
          </a:p>
          <a:p>
            <a:pPr lvl="0">
              <a:spcBef>
                <a:spcPts val="0"/>
              </a:spcBef>
            </a:pPr>
            <a:endParaRPr lang="sk-SK" sz="1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1800" dirty="0" err="1"/>
              <a:t>Podaktivita</a:t>
            </a:r>
            <a:r>
              <a:rPr lang="sk-SK" sz="1800" dirty="0"/>
              <a:t> sa vykonáva v nadväznosti na </a:t>
            </a:r>
            <a:r>
              <a:rPr lang="sk-SK" sz="1800" dirty="0" err="1"/>
              <a:t>podaktivitu</a:t>
            </a:r>
            <a:r>
              <a:rPr lang="sk-SK" sz="1800" dirty="0"/>
              <a:t> 3 a), pre účastníkov z radov zamestnancov podľa potrieb žiadateľa / zamestnávateľa na konkrétne pracovné miesta a profesie.   </a:t>
            </a:r>
          </a:p>
          <a:p>
            <a:pPr marL="0" indent="0" algn="just">
              <a:buNone/>
            </a:pPr>
            <a:r>
              <a:rPr lang="sk-SK" sz="1800" dirty="0"/>
              <a:t>Pre odborný personál sa uplatňujú činnosti zadefinované v nižšie uvedenej </a:t>
            </a:r>
            <a:r>
              <a:rPr lang="sk-SK" sz="1800" dirty="0">
                <a:hlinkClick r:id="rId3" action="ppaction://hlinkfile"/>
              </a:rPr>
              <a:t>tabuľke 1</a:t>
            </a:r>
            <a:r>
              <a:rPr lang="sk-SK" sz="1800" dirty="0"/>
              <a:t> </a:t>
            </a:r>
            <a:r>
              <a:rPr lang="sk-SK" sz="1800" dirty="0" smtClean="0"/>
              <a:t>prílohy č. 12 výzvy u</a:t>
            </a:r>
            <a:r>
              <a:rPr lang="sk-SK" sz="1800" dirty="0"/>
              <a:t> pozícií inštruktor / majster  a lektor.</a:t>
            </a:r>
          </a:p>
          <a:p>
            <a:pPr marL="447675" lvl="0" indent="-361950">
              <a:spcBef>
                <a:spcPts val="0"/>
              </a:spcBef>
              <a:buNone/>
            </a:pPr>
            <a:endParaRPr lang="sk-SK" sz="1000" dirty="0" smtClean="0"/>
          </a:p>
          <a:p>
            <a:pPr marL="180975" lvl="0" indent="-180975" algn="just">
              <a:spcBef>
                <a:spcPts val="0"/>
              </a:spcBef>
              <a:buFontTx/>
              <a:buChar char="-"/>
            </a:pPr>
            <a:r>
              <a:rPr lang="sk-SK" sz="1800" b="1" dirty="0" smtClean="0"/>
              <a:t>nejedná </a:t>
            </a:r>
            <a:r>
              <a:rPr lang="sk-SK" sz="1800" b="1" dirty="0"/>
              <a:t>sa o všeobecné vzdelávanie</a:t>
            </a:r>
            <a:r>
              <a:rPr lang="sk-SK" sz="1800" dirty="0"/>
              <a:t> zamerané na základnú orientáciu v </a:t>
            </a:r>
            <a:r>
              <a:rPr lang="sk-SK" sz="1800" dirty="0" err="1"/>
              <a:t>jednotli</a:t>
            </a:r>
            <a:r>
              <a:rPr lang="sk-SK" sz="1800" dirty="0"/>
              <a:t>- </a:t>
            </a:r>
            <a:r>
              <a:rPr lang="sk-SK" sz="1800" dirty="0" err="1"/>
              <a:t>vých</a:t>
            </a:r>
            <a:r>
              <a:rPr lang="sk-SK" sz="1800" dirty="0"/>
              <a:t> oblastiach, </a:t>
            </a:r>
            <a:endParaRPr lang="sk-SK" sz="1800" dirty="0" smtClean="0"/>
          </a:p>
          <a:p>
            <a:pPr marL="180975" lvl="0" indent="-180975" algn="just">
              <a:spcBef>
                <a:spcPts val="0"/>
              </a:spcBef>
              <a:buNone/>
            </a:pPr>
            <a:r>
              <a:rPr lang="sk-SK" sz="1800" b="1" dirty="0" smtClean="0"/>
              <a:t>- </a:t>
            </a:r>
            <a:r>
              <a:rPr lang="sk-SK" sz="1800" b="1" dirty="0"/>
              <a:t>je realizovaná prezenčnou formou</a:t>
            </a:r>
            <a:r>
              <a:rPr lang="sk-SK" sz="1800" dirty="0"/>
              <a:t> (</a:t>
            </a:r>
            <a:r>
              <a:rPr lang="sk-SK" sz="1800" dirty="0" err="1"/>
              <a:t>e-learning</a:t>
            </a:r>
            <a:r>
              <a:rPr lang="sk-SK" sz="1800" dirty="0"/>
              <a:t> alebo iná dištančná forma nie sú v rámci tejto výzvy prípustné),</a:t>
            </a:r>
          </a:p>
          <a:p>
            <a:pPr marL="85725" lvl="0" indent="-85725" algn="just">
              <a:spcBef>
                <a:spcPts val="0"/>
              </a:spcBef>
              <a:buNone/>
            </a:pPr>
            <a:r>
              <a:rPr lang="sk-SK" sz="1800" b="1" dirty="0" smtClean="0"/>
              <a:t>- </a:t>
            </a:r>
            <a:r>
              <a:rPr lang="sk-SK" sz="1800" b="1" dirty="0"/>
              <a:t>nie je zameraná na pravidelné školenie zamestnancov</a:t>
            </a:r>
            <a:r>
              <a:rPr lang="sk-SK" sz="1800" dirty="0"/>
              <a:t> v oblasti BOZP podľa zákona  č. 124/2006 Z. z. o bezpečnosti a ochrane zdravia pri práci v znení neskorších predpisov.</a:t>
            </a:r>
          </a:p>
          <a:p>
            <a:pPr marL="447675" lvl="0" indent="-447675" algn="just">
              <a:spcBef>
                <a:spcPts val="0"/>
              </a:spcBef>
              <a:buNone/>
            </a:pPr>
            <a:endParaRPr lang="sk-SK" sz="1800" dirty="0"/>
          </a:p>
          <a:p>
            <a:pPr lvl="0">
              <a:spcBef>
                <a:spcPts val="0"/>
              </a:spcBef>
            </a:pPr>
            <a:endParaRPr lang="sk-SK" sz="1800" b="1" dirty="0"/>
          </a:p>
          <a:p>
            <a:pPr marL="447675" lvl="0" indent="-447675" algn="just">
              <a:spcBef>
                <a:spcPts val="0"/>
              </a:spcBef>
              <a:buNone/>
            </a:pPr>
            <a:r>
              <a:rPr lang="sk-SK" sz="1800" b="1" dirty="0" smtClean="0"/>
              <a:t>      </a:t>
            </a:r>
            <a:endParaRPr lang="sk-SK" sz="1800" b="1" dirty="0" smtClean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506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404664"/>
            <a:ext cx="8330782" cy="554461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2.3 Oprávnenosť aktivít realizácie projektu</a:t>
            </a:r>
          </a:p>
          <a:p>
            <a:pPr marL="0" indent="0" algn="ctr">
              <a:spcBef>
                <a:spcPts val="0"/>
              </a:spcBef>
              <a:buNone/>
            </a:pPr>
            <a:endParaRPr lang="sk-SK" sz="1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hangingPunct="0">
              <a:spcBef>
                <a:spcPts val="0"/>
              </a:spcBef>
              <a:buNone/>
            </a:pPr>
            <a:endParaRPr lang="sk-SK" sz="1800" dirty="0" smtClean="0"/>
          </a:p>
          <a:p>
            <a:pPr marL="0" indent="0" hangingPunct="0">
              <a:spcBef>
                <a:spcPts val="0"/>
              </a:spcBef>
              <a:buNone/>
            </a:pPr>
            <a:r>
              <a:rPr lang="sk-SK" sz="1800" dirty="0" smtClean="0"/>
              <a:t>Hlavná aktivita </a:t>
            </a:r>
            <a:r>
              <a:rPr lang="sk-SK" sz="1800" b="1" dirty="0" smtClean="0"/>
              <a:t>(4)</a:t>
            </a:r>
            <a:r>
              <a:rPr lang="sk-SK" sz="1800" dirty="0" smtClean="0"/>
              <a:t> </a:t>
            </a:r>
            <a:r>
              <a:rPr lang="sk-SK" sz="1800" dirty="0"/>
              <a:t>pre </a:t>
            </a:r>
            <a:r>
              <a:rPr lang="sk-SK" sz="1800" b="1" dirty="0" smtClean="0"/>
              <a:t>(B)</a:t>
            </a:r>
            <a:r>
              <a:rPr lang="sk-SK" sz="1800" dirty="0" smtClean="0"/>
              <a:t> :</a:t>
            </a:r>
          </a:p>
          <a:p>
            <a:pPr marL="0" indent="0" algn="just" hangingPunct="0">
              <a:spcBef>
                <a:spcPts val="0"/>
              </a:spcBef>
              <a:buNone/>
            </a:pPr>
            <a:endParaRPr lang="sk-SK" sz="1000" dirty="0"/>
          </a:p>
          <a:p>
            <a:pPr marL="0" indent="0" algn="just" hangingPunct="0">
              <a:spcBef>
                <a:spcPts val="0"/>
              </a:spcBef>
              <a:buNone/>
            </a:pPr>
            <a:r>
              <a:rPr lang="sk-SK" sz="1800" dirty="0" smtClean="0"/>
              <a:t>Aktivita </a:t>
            </a:r>
            <a:r>
              <a:rPr lang="sk-SK" sz="1800" dirty="0"/>
              <a:t>je zameraná na prehlbovanie získaných cielených </a:t>
            </a:r>
            <a:r>
              <a:rPr lang="sk-SK" sz="1800" dirty="0" smtClean="0"/>
              <a:t>zručností, vedomostí, skúseností </a:t>
            </a:r>
            <a:r>
              <a:rPr lang="sk-SK" sz="1800" dirty="0"/>
              <a:t>a postupov, potrebných pre ďalšie uplatnenie zamestnanca u zamestnávateľa vykonávaných na základe pracovného pomeru na konkrétnom pracovnom mieste. Aktivita je oprávnená iba v prípade ukončenia realizácie aktivity 3, pričom bezprostredne na ňu nadväzuje, vrátane pokračovania pracovného pomeru. </a:t>
            </a:r>
          </a:p>
          <a:p>
            <a:pPr marL="0" indent="0">
              <a:buNone/>
            </a:pPr>
            <a:endParaRPr lang="sk-SK" sz="1800" u="sng" dirty="0" smtClean="0"/>
          </a:p>
          <a:p>
            <a:pPr marL="0" indent="0">
              <a:buNone/>
            </a:pPr>
            <a:r>
              <a:rPr lang="sk-SK" sz="1800" u="sng" dirty="0" smtClean="0"/>
              <a:t>Príspevok </a:t>
            </a:r>
            <a:r>
              <a:rPr lang="sk-SK" sz="1800" u="sng" dirty="0"/>
              <a:t>sa poskytuje najdlhšie počas troch kalendárnych mesiacov.</a:t>
            </a:r>
            <a:endParaRPr lang="sk-SK" sz="1800" dirty="0"/>
          </a:p>
          <a:p>
            <a:endParaRPr lang="sk-SK" sz="1800" b="1" dirty="0" smtClean="0"/>
          </a:p>
          <a:p>
            <a:pPr marL="0" indent="0" algn="just">
              <a:buNone/>
            </a:pPr>
            <a:r>
              <a:rPr lang="sk-SK" sz="1800" b="1" dirty="0" smtClean="0"/>
              <a:t>Po </a:t>
            </a:r>
            <a:r>
              <a:rPr lang="sk-SK" sz="1800" b="1" dirty="0"/>
              <a:t>úspešnom ukončení školiacich aktivít účastníci </a:t>
            </a:r>
            <a:r>
              <a:rPr lang="sk-SK" sz="1800" b="1" dirty="0" err="1"/>
              <a:t>obdržia</a:t>
            </a:r>
            <a:r>
              <a:rPr lang="sk-SK" sz="1800" b="1" dirty="0"/>
              <a:t> Potvrdenie o absolvovaní rozvoja sektorových zručností  vrátane IKT zručností na základe tejto výzvy (vzor tvorí </a:t>
            </a:r>
            <a:r>
              <a:rPr lang="sk-SK" sz="1800" b="1" dirty="0">
                <a:hlinkClick r:id="rId3" action="ppaction://hlinkfile"/>
              </a:rPr>
              <a:t>Príloha č. </a:t>
            </a:r>
            <a:r>
              <a:rPr lang="sk-SK" sz="1800" b="1" dirty="0" smtClean="0">
                <a:hlinkClick r:id="rId3" action="ppaction://hlinkfile"/>
              </a:rPr>
              <a:t>8</a:t>
            </a:r>
            <a:r>
              <a:rPr lang="sk-SK" sz="1800" b="1" dirty="0" smtClean="0"/>
              <a:t> výzvy).</a:t>
            </a:r>
            <a:r>
              <a:rPr lang="sk-SK" sz="1800" dirty="0" smtClean="0"/>
              <a:t>  </a:t>
            </a:r>
            <a:endParaRPr lang="sk-SK" sz="1800" dirty="0"/>
          </a:p>
          <a:p>
            <a:pPr lvl="0">
              <a:spcBef>
                <a:spcPts val="0"/>
              </a:spcBef>
            </a:pPr>
            <a:endParaRPr lang="sk-SK" sz="1800" b="1" dirty="0"/>
          </a:p>
          <a:p>
            <a:pPr marL="447675" indent="-447675" algn="just">
              <a:spcBef>
                <a:spcPts val="0"/>
              </a:spcBef>
              <a:buNone/>
            </a:pPr>
            <a:r>
              <a:rPr lang="sk-SK" sz="1800" dirty="0" smtClean="0"/>
              <a:t>Podrobnejšie </a:t>
            </a:r>
            <a:r>
              <a:rPr lang="sk-SK" sz="1800" dirty="0"/>
              <a:t>informácie o oprávnenosti aktivít  sú uvedené v </a:t>
            </a:r>
            <a:r>
              <a:rPr lang="sk-SK" sz="1800" dirty="0">
                <a:hlinkClick r:id="rId4" action="ppaction://hlinkfile"/>
              </a:rPr>
              <a:t>Prílohe č. 12 </a:t>
            </a:r>
            <a:r>
              <a:rPr lang="sk-SK" sz="1800" dirty="0"/>
              <a:t>výzvy</a:t>
            </a:r>
            <a:r>
              <a:rPr lang="sk-SK" sz="1800" dirty="0" smtClean="0"/>
              <a:t>. </a:t>
            </a:r>
          </a:p>
          <a:p>
            <a:pPr marL="447675" indent="-447675" algn="just">
              <a:spcBef>
                <a:spcPts val="0"/>
              </a:spcBef>
              <a:buNone/>
            </a:pPr>
            <a:r>
              <a:rPr lang="sk-SK" sz="1800" dirty="0" smtClean="0"/>
              <a:t>             (str. 1-2)</a:t>
            </a:r>
            <a:endParaRPr lang="sk-SK" sz="1800" dirty="0"/>
          </a:p>
          <a:p>
            <a:pPr marL="447675" lvl="0" indent="-447675" algn="just">
              <a:spcBef>
                <a:spcPts val="0"/>
              </a:spcBef>
              <a:buNone/>
            </a:pPr>
            <a:r>
              <a:rPr lang="sk-SK" sz="1800" b="1" dirty="0" smtClean="0"/>
              <a:t>     </a:t>
            </a:r>
            <a:endParaRPr lang="sk-SK" sz="1800" b="1" dirty="0" smtClean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563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855876"/>
            <a:ext cx="8229600" cy="5163924"/>
          </a:xfrm>
          <a:noFill/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k-SK" sz="1600" dirty="0"/>
              <a:t>Výdavky projektu sú oprávnené najskôr v deň, v ktorom Zmluva o poskytnutí NFP nadobudla účinnosť a zároveň odo dňa začatia hlavnej aktivity, a najneskôr </a:t>
            </a:r>
            <a:r>
              <a:rPr lang="sk-SK" sz="1600" b="1" dirty="0"/>
              <a:t>do </a:t>
            </a:r>
            <a:r>
              <a:rPr lang="sk-SK" sz="1600" b="1" dirty="0" smtClean="0"/>
              <a:t>dňa 31.12.2020.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10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1600" dirty="0"/>
              <a:t>Žiadateľ vypĺňa rozpočet projektu s podrobným komentárom, ktorý je</a:t>
            </a:r>
            <a:r>
              <a:rPr lang="sk-SK" sz="1600" b="1" dirty="0"/>
              <a:t> </a:t>
            </a:r>
            <a:r>
              <a:rPr lang="sk-SK" sz="1600" dirty="0">
                <a:hlinkClick r:id="rId3" action="ppaction://hlinkfile"/>
              </a:rPr>
              <a:t>Prílohou č. 13 </a:t>
            </a:r>
            <a:r>
              <a:rPr lang="sk-SK" sz="1600" dirty="0"/>
              <a:t>výzvy. </a:t>
            </a:r>
            <a:endParaRPr lang="sk-SK" sz="16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1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1600" dirty="0"/>
              <a:t>Skupiny oprávnených výdavkov projektu sa určujú vo vecnom súlade s jednotlivými typmi plánovaných aktivít projektu nasledovne: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1600" b="1" dirty="0"/>
              <a:t>521  –  Mzdové výdavky </a:t>
            </a:r>
            <a:r>
              <a:rPr lang="sk-SK" sz="1600" b="1" dirty="0" smtClean="0"/>
              <a:t>-</a:t>
            </a:r>
            <a:endParaRPr lang="sk-SK" sz="1600" dirty="0"/>
          </a:p>
          <a:p>
            <a:pPr lvl="0">
              <a:spcBef>
                <a:spcPts val="0"/>
              </a:spcBef>
            </a:pPr>
            <a:r>
              <a:rPr lang="sk-SK" sz="1600" b="1" u="sng" dirty="0" smtClean="0"/>
              <a:t>I. Odborného </a:t>
            </a:r>
            <a:r>
              <a:rPr lang="sk-SK" sz="1600" b="1" u="sng" dirty="0"/>
              <a:t>personálu </a:t>
            </a:r>
            <a:r>
              <a:rPr lang="sk-SK" sz="1600" b="1" u="sng" dirty="0" smtClean="0"/>
              <a:t>(1a, 1b, 3a, 3b</a:t>
            </a:r>
            <a:r>
              <a:rPr lang="sk-SK" sz="1600" b="1" dirty="0" smtClean="0"/>
              <a:t>) –</a:t>
            </a:r>
            <a:r>
              <a:rPr lang="sk-SK" sz="1600" b="1" u="sng" dirty="0" smtClean="0"/>
              <a:t> </a:t>
            </a:r>
            <a:r>
              <a:rPr lang="sk-SK" sz="1600" dirty="0" smtClean="0"/>
              <a:t>oprávnená minimálna hodinová CCP</a:t>
            </a:r>
            <a:endParaRPr lang="sk-SK" sz="1600" dirty="0"/>
          </a:p>
          <a:p>
            <a:pPr marL="361950" indent="0" algn="just">
              <a:spcBef>
                <a:spcPts val="0"/>
              </a:spcBef>
              <a:buNone/>
            </a:pPr>
            <a:r>
              <a:rPr lang="sk-SK" sz="1600" dirty="0"/>
              <a:t>V rámci odborného personálu </a:t>
            </a:r>
            <a:r>
              <a:rPr lang="sk-SK" sz="1600" b="1" dirty="0"/>
              <a:t>sú podporované nasledujúce pozície </a:t>
            </a:r>
            <a:r>
              <a:rPr lang="sk-SK" sz="1600" dirty="0"/>
              <a:t>odborných pracovníkov: </a:t>
            </a:r>
            <a:endParaRPr lang="sk-SK" sz="1600" b="1" dirty="0"/>
          </a:p>
          <a:p>
            <a:pPr marL="361950" indent="0">
              <a:spcBef>
                <a:spcPts val="0"/>
              </a:spcBef>
              <a:buNone/>
            </a:pPr>
            <a:r>
              <a:rPr lang="sk-SK" sz="1600" dirty="0" smtClean="0"/>
              <a:t>-  Odborný </a:t>
            </a:r>
            <a:r>
              <a:rPr lang="sk-SK" sz="1600" dirty="0"/>
              <a:t>pracovník zamestnávateľa pre oblasť náboru a výberu zamestnancov </a:t>
            </a:r>
          </a:p>
          <a:p>
            <a:pPr marL="361950" indent="0">
              <a:spcBef>
                <a:spcPts val="0"/>
              </a:spcBef>
              <a:buNone/>
            </a:pPr>
            <a:r>
              <a:rPr lang="sk-SK" sz="1600" dirty="0" smtClean="0"/>
              <a:t>-  </a:t>
            </a:r>
            <a:r>
              <a:rPr lang="sk-SK" sz="1600" dirty="0"/>
              <a:t>Odborný pracovník zamestnávateľa pre oblasť vzdelávania a rozvoja zamestnancov </a:t>
            </a:r>
          </a:p>
          <a:p>
            <a:pPr marL="361950" indent="0">
              <a:spcBef>
                <a:spcPts val="0"/>
              </a:spcBef>
              <a:buNone/>
            </a:pPr>
            <a:r>
              <a:rPr lang="sk-SK" sz="1600" dirty="0"/>
              <a:t>-  Inštruktor / majster </a:t>
            </a:r>
          </a:p>
          <a:p>
            <a:pPr marL="361950" indent="0">
              <a:spcBef>
                <a:spcPts val="0"/>
              </a:spcBef>
              <a:buFontTx/>
              <a:buChar char="-"/>
            </a:pPr>
            <a:r>
              <a:rPr lang="sk-SK" sz="1600" dirty="0" smtClean="0"/>
              <a:t>  Lektor </a:t>
            </a:r>
          </a:p>
          <a:p>
            <a:pPr marL="361950" indent="0">
              <a:spcBef>
                <a:spcPts val="0"/>
              </a:spcBef>
              <a:buFontTx/>
              <a:buChar char="-"/>
            </a:pPr>
            <a:endParaRPr lang="sk-SK" sz="1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1600" b="1" dirty="0" smtClean="0"/>
              <a:t>Výška oprávnených mzdových výdavkov nesmie presiahnuť príslušnú úroveň stanovenú v </a:t>
            </a:r>
            <a:r>
              <a:rPr lang="sk-SK" sz="1600" b="1" dirty="0" smtClean="0">
                <a:hlinkClick r:id="rId4" action="ppaction://hlinkfile"/>
              </a:rPr>
              <a:t>tabuľke 1</a:t>
            </a:r>
            <a:r>
              <a:rPr lang="sk-SK" sz="1600" b="1" dirty="0" smtClean="0"/>
              <a:t> prílohy č. 12 výzvy.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1000" b="1" dirty="0" smtClean="0"/>
          </a:p>
          <a:p>
            <a:pPr>
              <a:buNone/>
            </a:pPr>
            <a:r>
              <a:rPr lang="sk-SK" sz="1600" dirty="0" smtClean="0"/>
              <a:t>Akceptované formy zamestnávania pre odborný personál podľa uzatvoreného typu  PPV :</a:t>
            </a:r>
          </a:p>
          <a:p>
            <a:pPr>
              <a:buNone/>
            </a:pPr>
            <a:r>
              <a:rPr lang="sk-SK" sz="1600" u="sng" dirty="0" smtClean="0"/>
              <a:t>A.  Pracovný pomer:</a:t>
            </a:r>
            <a:r>
              <a:rPr lang="sk-SK" sz="1600" dirty="0" smtClean="0"/>
              <a:t>  podľa Zákonníka práce</a:t>
            </a:r>
          </a:p>
          <a:p>
            <a:pPr lvl="0">
              <a:buNone/>
            </a:pPr>
            <a:r>
              <a:rPr lang="sk-SK" sz="1600" u="sng" dirty="0" smtClean="0"/>
              <a:t>B. Práce vykonávané mimo pracovného pomeru</a:t>
            </a:r>
            <a:r>
              <a:rPr lang="sk-SK" sz="1600" dirty="0" smtClean="0"/>
              <a:t>: </a:t>
            </a:r>
            <a:r>
              <a:rPr lang="sk-SK" sz="1600" dirty="0" err="1" smtClean="0"/>
              <a:t>DoVP</a:t>
            </a:r>
            <a:r>
              <a:rPr lang="sk-SK" sz="1600" dirty="0" smtClean="0"/>
              <a:t>, </a:t>
            </a:r>
            <a:r>
              <a:rPr lang="sk-SK" sz="1600" dirty="0" err="1" smtClean="0"/>
              <a:t>DoPČ</a:t>
            </a:r>
            <a:endParaRPr lang="sk-SK" sz="16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1600" dirty="0" smtClean="0"/>
          </a:p>
          <a:p>
            <a:pPr marL="361950" indent="0">
              <a:spcBef>
                <a:spcPts val="0"/>
              </a:spcBef>
              <a:buFontTx/>
              <a:buChar char="-"/>
            </a:pPr>
            <a:endParaRPr lang="sk-SK" sz="1600" dirty="0"/>
          </a:p>
          <a:p>
            <a:pPr marL="0" indent="0">
              <a:spcBef>
                <a:spcPts val="0"/>
              </a:spcBef>
              <a:buNone/>
            </a:pPr>
            <a:endParaRPr lang="sk-SK" sz="1000" dirty="0" smtClean="0"/>
          </a:p>
          <a:p>
            <a:pPr marL="0" indent="0">
              <a:spcBef>
                <a:spcPts val="0"/>
              </a:spcBef>
              <a:buNone/>
            </a:pPr>
            <a:endParaRPr lang="sk-SK" sz="1000" dirty="0" smtClean="0"/>
          </a:p>
          <a:p>
            <a:endParaRPr lang="sk-SK" sz="16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5312" y="2074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k-SK" sz="23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1043608" y="332656"/>
            <a:ext cx="733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400" b="1" dirty="0">
                <a:solidFill>
                  <a:srgbClr val="F79646">
                    <a:lumMod val="75000"/>
                  </a:srgbClr>
                </a:solidFill>
              </a:rPr>
              <a:t>2.4 Oprávnenosť</a:t>
            </a:r>
            <a:r>
              <a:rPr lang="pl-PL" sz="2400" b="1" dirty="0" smtClean="0">
                <a:solidFill>
                  <a:srgbClr val="F79646">
                    <a:lumMod val="75000"/>
                  </a:srgbClr>
                </a:solidFill>
              </a:rPr>
              <a:t> výdavkov </a:t>
            </a:r>
            <a:r>
              <a:rPr lang="pl-PL" sz="2400" b="1" dirty="0">
                <a:solidFill>
                  <a:srgbClr val="F79646">
                    <a:lumMod val="75000"/>
                  </a:srgbClr>
                </a:solidFill>
              </a:rPr>
              <a:t>realizácie projektu</a:t>
            </a:r>
            <a:endParaRPr lang="sk-SK" sz="24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74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855876"/>
            <a:ext cx="8229600" cy="5163924"/>
          </a:xfrm>
          <a:noFill/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k-SK" sz="1600" dirty="0" smtClean="0"/>
              <a:t>Maximálna oprávnená suma hrubej hodinovej odmeny </a:t>
            </a:r>
            <a:r>
              <a:rPr lang="sk-SK" sz="1600" b="1" dirty="0" smtClean="0"/>
              <a:t>pre 1 osobu na pozícii inštruktor / majster / lektor je podmienená  minimálnym počtom</a:t>
            </a:r>
            <a:r>
              <a:rPr lang="sk-SK" sz="1600" dirty="0" smtClean="0"/>
              <a:t> </a:t>
            </a:r>
            <a:r>
              <a:rPr lang="sk-SK" sz="1600" b="1" dirty="0" smtClean="0"/>
              <a:t> troch školených účastníkov</a:t>
            </a:r>
            <a:r>
              <a:rPr lang="sk-SK" sz="1600" dirty="0" smtClean="0"/>
              <a:t>.</a:t>
            </a:r>
            <a:r>
              <a:rPr lang="sk-SK" sz="1600" b="1" dirty="0" smtClean="0"/>
              <a:t> </a:t>
            </a:r>
            <a:r>
              <a:rPr lang="sk-SK" sz="1600" dirty="0" smtClean="0"/>
              <a:t>V prípade, ak je počet účastníkov nižší ako 3 osoby, výška príspevku sa alikvotne kráti.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1600" dirty="0" smtClean="0"/>
          </a:p>
          <a:p>
            <a:pPr lvl="0">
              <a:spcBef>
                <a:spcPts val="0"/>
              </a:spcBef>
              <a:buNone/>
            </a:pPr>
            <a:r>
              <a:rPr lang="sk-SK" sz="1600" b="1" dirty="0" smtClean="0"/>
              <a:t>Dokumenty preukazujúce realizáciu </a:t>
            </a:r>
            <a:r>
              <a:rPr lang="sk-SK" sz="1600" b="1" dirty="0" err="1" smtClean="0"/>
              <a:t>podaktivy</a:t>
            </a:r>
            <a:r>
              <a:rPr lang="sk-SK" sz="1600" b="1" dirty="0" smtClean="0"/>
              <a:t> 1a):</a:t>
            </a:r>
            <a:endParaRPr lang="sk-SK" sz="1600" dirty="0" smtClean="0"/>
          </a:p>
          <a:p>
            <a:pPr>
              <a:spcBef>
                <a:spcPts val="0"/>
              </a:spcBef>
              <a:buNone/>
            </a:pPr>
            <a:r>
              <a:rPr lang="sk-SK" sz="1600" dirty="0" smtClean="0"/>
              <a:t>- Dokumenty k overeniu osoby cieľovej skupiny -  </a:t>
            </a:r>
            <a:r>
              <a:rPr lang="sk-SK" sz="1600" dirty="0" err="1" smtClean="0"/>
              <a:t>UoZ</a:t>
            </a:r>
            <a:r>
              <a:rPr lang="sk-SK" sz="1600" dirty="0" smtClean="0"/>
              <a:t>  /  </a:t>
            </a:r>
            <a:r>
              <a:rPr lang="sk-SK" sz="1600" dirty="0" err="1" smtClean="0"/>
              <a:t>ZUoZ</a:t>
            </a:r>
            <a:r>
              <a:rPr lang="sk-SK" sz="1600" dirty="0" smtClean="0"/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sk-SK" sz="1600" i="1" dirty="0" smtClean="0"/>
              <a:t>-  Aktuálne potvrdenie </a:t>
            </a:r>
            <a:r>
              <a:rPr lang="sk-SK" sz="1600" i="1" dirty="0" err="1" smtClean="0"/>
              <a:t>UoZ</a:t>
            </a:r>
            <a:r>
              <a:rPr lang="sk-SK" sz="1600" i="1" dirty="0" smtClean="0"/>
              <a:t> / </a:t>
            </a:r>
            <a:r>
              <a:rPr lang="sk-SK" sz="1600" i="1" dirty="0" err="1" smtClean="0"/>
              <a:t>ZUoZ</a:t>
            </a:r>
            <a:r>
              <a:rPr lang="sk-SK" sz="1600" i="1" dirty="0" smtClean="0"/>
              <a:t> o evidencii na úrade práce sociálnych vecí a rodiny (ďalej len „úrad práce“), ku dňu zapojenia do projektu,</a:t>
            </a:r>
            <a:endParaRPr lang="sk-SK" sz="1600" dirty="0" smtClean="0"/>
          </a:p>
          <a:p>
            <a:pPr>
              <a:spcBef>
                <a:spcPts val="0"/>
              </a:spcBef>
              <a:buNone/>
            </a:pPr>
            <a:r>
              <a:rPr lang="sk-SK" sz="1600" i="1" dirty="0" smtClean="0"/>
              <a:t>-  Potvrdenie od úradu práce o vylúčení  duplicity  zaradenia  </a:t>
            </a:r>
            <a:r>
              <a:rPr lang="sk-SK" sz="1600" i="1" dirty="0" err="1" smtClean="0"/>
              <a:t>UoZ</a:t>
            </a:r>
            <a:r>
              <a:rPr lang="sk-SK" sz="1600" i="1" dirty="0" smtClean="0"/>
              <a:t> / </a:t>
            </a:r>
            <a:r>
              <a:rPr lang="sk-SK" sz="1600" i="1" dirty="0" err="1" smtClean="0"/>
              <a:t>ZUoZ</a:t>
            </a:r>
            <a:r>
              <a:rPr lang="sk-SK" sz="1600" i="1" dirty="0" smtClean="0"/>
              <a:t> do rovnakých alebo obdobných aktivít v rámci  iných výziev alebo národných projektov (NP)  </a:t>
            </a:r>
            <a:r>
              <a:rPr lang="sk-SK" sz="1600" dirty="0" smtClean="0"/>
              <a:t>(</a:t>
            </a:r>
            <a:r>
              <a:rPr lang="sk-SK" sz="1600" b="1" dirty="0" smtClean="0">
                <a:hlinkClick r:id="rId3" action="ppaction://hlinkfile"/>
              </a:rPr>
              <a:t>Príloha č. 1</a:t>
            </a:r>
            <a:r>
              <a:rPr lang="sk-SK" sz="1600" dirty="0" smtClean="0"/>
              <a:t>),</a:t>
            </a:r>
          </a:p>
          <a:p>
            <a:pPr marL="95250" indent="-95250">
              <a:spcBef>
                <a:spcPts val="0"/>
              </a:spcBef>
              <a:buFontTx/>
              <a:buChar char="-"/>
            </a:pPr>
            <a:r>
              <a:rPr lang="sk-SK" sz="1600" dirty="0" smtClean="0"/>
              <a:t> Potvrdenie o zapojení do projektu (</a:t>
            </a:r>
            <a:r>
              <a:rPr lang="sk-SK" sz="1600" b="1" dirty="0" smtClean="0">
                <a:hlinkClick r:id="rId4" action="ppaction://hlinkfile"/>
              </a:rPr>
              <a:t>Príloha č. 2</a:t>
            </a:r>
            <a:r>
              <a:rPr lang="sk-SK" sz="1600" dirty="0" smtClean="0"/>
              <a:t>), </a:t>
            </a:r>
          </a:p>
          <a:p>
            <a:pPr>
              <a:spcBef>
                <a:spcPts val="0"/>
              </a:spcBef>
              <a:buNone/>
            </a:pPr>
            <a:r>
              <a:rPr lang="sk-SK" sz="1600" dirty="0" smtClean="0"/>
              <a:t>-  Pracovný výkaz odborného personálu  (</a:t>
            </a:r>
            <a:r>
              <a:rPr lang="sk-SK" sz="1600" b="1" dirty="0" smtClean="0">
                <a:hlinkClick r:id="rId5" action="ppaction://hlinkfile"/>
              </a:rPr>
              <a:t>Príloha č. 3</a:t>
            </a:r>
            <a:r>
              <a:rPr lang="sk-SK" sz="1600" dirty="0" smtClean="0"/>
              <a:t>),   Prezenčná listina (</a:t>
            </a:r>
            <a:r>
              <a:rPr lang="sk-SK" sz="1600" b="1" dirty="0" smtClean="0">
                <a:hlinkClick r:id="rId6" action="ppaction://hlinkfile"/>
              </a:rPr>
              <a:t>Príloha č. 4</a:t>
            </a:r>
            <a:r>
              <a:rPr lang="sk-SK" sz="1600" dirty="0" smtClean="0"/>
              <a:t>),</a:t>
            </a:r>
          </a:p>
          <a:p>
            <a:pPr>
              <a:spcBef>
                <a:spcPts val="0"/>
              </a:spcBef>
              <a:buNone/>
            </a:pPr>
            <a:r>
              <a:rPr lang="sk-SK" sz="1600" dirty="0" smtClean="0"/>
              <a:t>-  Hodnotenie účastníka projektu z výberového konania </a:t>
            </a:r>
            <a:r>
              <a:rPr lang="sk-SK" sz="1600" b="1" dirty="0" smtClean="0"/>
              <a:t>(</a:t>
            </a:r>
            <a:r>
              <a:rPr lang="sk-SK" sz="1600" b="1" dirty="0" smtClean="0">
                <a:hlinkClick r:id="rId7" action="ppaction://hlinkfile"/>
              </a:rPr>
              <a:t>Príloha č. 5</a:t>
            </a:r>
            <a:r>
              <a:rPr lang="sk-SK" sz="1600" b="1" dirty="0" smtClean="0"/>
              <a:t>) </a:t>
            </a:r>
            <a:endParaRPr lang="sk-SK" sz="1600" dirty="0" smtClean="0"/>
          </a:p>
          <a:p>
            <a:pPr>
              <a:spcBef>
                <a:spcPts val="0"/>
              </a:spcBef>
              <a:buNone/>
            </a:pPr>
            <a:r>
              <a:rPr lang="sk-SK" sz="1600" dirty="0" smtClean="0"/>
              <a:t>-  Individuálny školiaci plán  </a:t>
            </a:r>
            <a:r>
              <a:rPr lang="sk-SK" sz="1600" dirty="0" err="1" smtClean="0"/>
              <a:t>UoZ</a:t>
            </a:r>
            <a:r>
              <a:rPr lang="sk-SK" sz="1600" dirty="0" smtClean="0"/>
              <a:t> / </a:t>
            </a:r>
            <a:r>
              <a:rPr lang="sk-SK" sz="1600" dirty="0" err="1" smtClean="0"/>
              <a:t>ZUoZ</a:t>
            </a:r>
            <a:r>
              <a:rPr lang="sk-SK" sz="1600" dirty="0" smtClean="0"/>
              <a:t> </a:t>
            </a:r>
            <a:r>
              <a:rPr lang="sk-SK" sz="1600" b="1" dirty="0" smtClean="0"/>
              <a:t>(</a:t>
            </a:r>
            <a:r>
              <a:rPr lang="sk-SK" sz="1600" b="1" dirty="0" smtClean="0">
                <a:hlinkClick r:id="rId8" action="ppaction://hlinkfile"/>
              </a:rPr>
              <a:t>Príloha č. 6</a:t>
            </a:r>
            <a:r>
              <a:rPr lang="sk-SK" sz="1600" b="1" dirty="0" smtClean="0"/>
              <a:t>).</a:t>
            </a:r>
            <a:endParaRPr lang="sk-SK" sz="1600" dirty="0" smtClean="0"/>
          </a:p>
          <a:p>
            <a:pPr>
              <a:spcBef>
                <a:spcPts val="0"/>
              </a:spcBef>
              <a:buNone/>
            </a:pPr>
            <a:r>
              <a:rPr lang="sk-SK" sz="1600" dirty="0" smtClean="0"/>
              <a:t>  </a:t>
            </a:r>
          </a:p>
          <a:p>
            <a:pPr lvl="0">
              <a:spcBef>
                <a:spcPts val="0"/>
              </a:spcBef>
              <a:buNone/>
            </a:pPr>
            <a:r>
              <a:rPr lang="sk-SK" sz="1600" b="1" dirty="0" smtClean="0"/>
              <a:t>Dokumenty preukazujúce realizáciu </a:t>
            </a:r>
            <a:r>
              <a:rPr lang="sk-SK" sz="1600" b="1" dirty="0" err="1" smtClean="0"/>
              <a:t>podaktivity</a:t>
            </a:r>
            <a:r>
              <a:rPr lang="sk-SK" sz="1600" b="1" dirty="0" smtClean="0"/>
              <a:t> 3a):</a:t>
            </a:r>
            <a:endParaRPr lang="sk-SK" sz="1600" dirty="0" smtClean="0"/>
          </a:p>
          <a:p>
            <a:pPr marL="177800" indent="-177800">
              <a:spcBef>
                <a:spcPts val="0"/>
              </a:spcBef>
              <a:buNone/>
            </a:pPr>
            <a:r>
              <a:rPr lang="sk-SK" sz="1600" i="1" dirty="0" smtClean="0"/>
              <a:t>-  </a:t>
            </a:r>
            <a:r>
              <a:rPr lang="sk-SK" sz="1600" dirty="0" smtClean="0"/>
              <a:t>Kópia pracovnej zmluvy, vrátane aktuálneho opisu pracovných činností zamestnanca žiadateľa,    ku dňu jeho zaradenia do projektu,</a:t>
            </a:r>
            <a:r>
              <a:rPr lang="sk-SK" sz="1600" i="1" dirty="0" smtClean="0"/>
              <a:t> </a:t>
            </a:r>
            <a:endParaRPr lang="sk-SK" sz="1600" dirty="0" smtClean="0"/>
          </a:p>
          <a:p>
            <a:pPr>
              <a:spcBef>
                <a:spcPts val="0"/>
              </a:spcBef>
              <a:buNone/>
            </a:pPr>
            <a:r>
              <a:rPr lang="sk-SK" sz="1600" dirty="0" smtClean="0"/>
              <a:t>- Potvrdenie o zapojení do projektu (</a:t>
            </a:r>
            <a:r>
              <a:rPr lang="sk-SK" sz="1600" b="1" dirty="0" smtClean="0">
                <a:hlinkClick r:id="rId4" action="ppaction://hlinkfile"/>
              </a:rPr>
              <a:t>Príloha č. 2</a:t>
            </a:r>
            <a:r>
              <a:rPr lang="sk-SK" sz="1600" dirty="0" smtClean="0"/>
              <a:t>),  </a:t>
            </a:r>
          </a:p>
          <a:p>
            <a:pPr>
              <a:spcBef>
                <a:spcPts val="0"/>
              </a:spcBef>
              <a:buNone/>
            </a:pPr>
            <a:r>
              <a:rPr lang="sk-SK" sz="1600" dirty="0" smtClean="0"/>
              <a:t>- Pracovný výkaz odborného personálu  (</a:t>
            </a:r>
            <a:r>
              <a:rPr lang="sk-SK" sz="1600" b="1" dirty="0" smtClean="0">
                <a:hlinkClick r:id="rId5" action="ppaction://hlinkfile"/>
              </a:rPr>
              <a:t>Príloha č. 3</a:t>
            </a:r>
            <a:r>
              <a:rPr lang="sk-SK" sz="1600" dirty="0" smtClean="0"/>
              <a:t>),</a:t>
            </a:r>
          </a:p>
          <a:p>
            <a:pPr>
              <a:spcBef>
                <a:spcPts val="0"/>
              </a:spcBef>
              <a:buNone/>
            </a:pPr>
            <a:r>
              <a:rPr lang="sk-SK" sz="1600" dirty="0" smtClean="0"/>
              <a:t>-  Prezenčná listina (</a:t>
            </a:r>
            <a:r>
              <a:rPr lang="sk-SK" sz="1600" b="1" dirty="0" smtClean="0">
                <a:hlinkClick r:id="rId6" action="ppaction://hlinkfile"/>
              </a:rPr>
              <a:t>Príloha č. 4</a:t>
            </a:r>
            <a:r>
              <a:rPr lang="sk-SK" sz="1600" dirty="0" smtClean="0"/>
              <a:t>),  Osobný plán rozvoja zamestnanca </a:t>
            </a:r>
            <a:r>
              <a:rPr lang="sk-SK" sz="1600" b="1" dirty="0" smtClean="0"/>
              <a:t>(</a:t>
            </a:r>
            <a:r>
              <a:rPr lang="sk-SK" sz="1600" b="1" dirty="0" smtClean="0">
                <a:hlinkClick r:id="rId9" action="ppaction://hlinkfile"/>
              </a:rPr>
              <a:t>Príloha č. 7</a:t>
            </a:r>
            <a:r>
              <a:rPr lang="sk-SK" sz="1600" b="1" dirty="0" smtClean="0"/>
              <a:t>)</a:t>
            </a:r>
            <a:r>
              <a:rPr lang="sk-SK" sz="16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16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1600" b="1" dirty="0" smtClean="0"/>
          </a:p>
          <a:p>
            <a:endParaRPr lang="sk-SK" sz="16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5312" y="2074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k-SK" sz="23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1043608" y="332656"/>
            <a:ext cx="733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400" b="1" dirty="0">
                <a:solidFill>
                  <a:srgbClr val="F79646">
                    <a:lumMod val="75000"/>
                  </a:srgbClr>
                </a:solidFill>
              </a:rPr>
              <a:t>2.4 Oprávnenosť</a:t>
            </a:r>
            <a:r>
              <a:rPr lang="pl-PL" sz="2400" b="1" dirty="0" smtClean="0">
                <a:solidFill>
                  <a:srgbClr val="F79646">
                    <a:lumMod val="75000"/>
                  </a:srgbClr>
                </a:solidFill>
              </a:rPr>
              <a:t> výdavkov </a:t>
            </a:r>
            <a:r>
              <a:rPr lang="pl-PL" sz="2400" b="1" dirty="0">
                <a:solidFill>
                  <a:srgbClr val="F79646">
                    <a:lumMod val="75000"/>
                  </a:srgbClr>
                </a:solidFill>
              </a:rPr>
              <a:t>realizácie projektu</a:t>
            </a:r>
            <a:endParaRPr lang="sk-SK" sz="24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74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855876"/>
            <a:ext cx="8229600" cy="5163924"/>
          </a:xfrm>
          <a:noFill/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sk-SK" sz="1600" b="1" dirty="0" smtClean="0"/>
          </a:p>
          <a:p>
            <a:pPr algn="just">
              <a:spcBef>
                <a:spcPts val="0"/>
              </a:spcBef>
            </a:pPr>
            <a:r>
              <a:rPr lang="sk-SK" sz="1800" b="1" u="sng" dirty="0" smtClean="0"/>
              <a:t>II</a:t>
            </a:r>
            <a:r>
              <a:rPr lang="sk-SK" sz="1800" b="1" u="sng" dirty="0"/>
              <a:t>. Účastníkov aktivít (osôb cieľovej skupiny projektu),</a:t>
            </a:r>
            <a:r>
              <a:rPr lang="sk-SK" sz="1800" b="1" dirty="0"/>
              <a:t> u ktorých sú prostredníctvom projektu rozvíjané sektorové zručnosti vrátane IKT zručností </a:t>
            </a:r>
            <a:r>
              <a:rPr lang="sk-SK" sz="1800" b="1" dirty="0" smtClean="0"/>
              <a:t>v rámci aktivít 1b), 2, 3b) a 4.</a:t>
            </a:r>
            <a:endParaRPr lang="sk-SK" sz="1800" dirty="0"/>
          </a:p>
          <a:p>
            <a:pPr marL="0" indent="0">
              <a:spcBef>
                <a:spcPts val="0"/>
              </a:spcBef>
              <a:buNone/>
            </a:pPr>
            <a:endParaRPr lang="sk-SK" sz="1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1800" b="1" dirty="0" smtClean="0"/>
              <a:t>V prípade  </a:t>
            </a:r>
            <a:r>
              <a:rPr lang="sk-SK" sz="1800" b="1" dirty="0" err="1" smtClean="0"/>
              <a:t>podaktivít</a:t>
            </a:r>
            <a:r>
              <a:rPr lang="sk-SK" sz="1800" b="1" dirty="0" smtClean="0"/>
              <a:t> 1b) a 3b)</a:t>
            </a:r>
            <a:r>
              <a:rPr lang="sk-SK" sz="1800" dirty="0" smtClean="0"/>
              <a:t> je maximálna výška príspevku na úrovni </a:t>
            </a:r>
            <a:r>
              <a:rPr lang="sk-SK" sz="1800" b="1" dirty="0" smtClean="0"/>
              <a:t>minimálnej hodinovej celkovej ceny práce</a:t>
            </a:r>
            <a:r>
              <a:rPr lang="sk-SK" sz="1800" dirty="0" smtClean="0"/>
              <a:t>, určenej na náhradu časti mzdových výdavkov v čase a v rozsahu realizácie </a:t>
            </a:r>
            <a:r>
              <a:rPr lang="sk-SK" sz="1800" dirty="0" err="1" smtClean="0"/>
              <a:t>podaktivít</a:t>
            </a:r>
            <a:r>
              <a:rPr lang="sk-SK" sz="1800" dirty="0" smtClean="0"/>
              <a:t> 1b) a 3b) pre jednotlivých účastníkov / zamestnancov. </a:t>
            </a:r>
          </a:p>
          <a:p>
            <a:pPr>
              <a:spcBef>
                <a:spcPts val="0"/>
              </a:spcBef>
              <a:buNone/>
            </a:pPr>
            <a:r>
              <a:rPr lang="sk-SK" sz="1800" dirty="0" smtClean="0"/>
              <a:t>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k-SK" sz="1800" b="1" dirty="0" smtClean="0"/>
              <a:t>V prípade aktivít 2 a 4 </a:t>
            </a:r>
            <a:r>
              <a:rPr lang="sk-SK" sz="1800" dirty="0" smtClean="0"/>
              <a:t>je maximálna výška príspevku na úrovni</a:t>
            </a:r>
            <a:r>
              <a:rPr lang="sk-SK" sz="1800" b="1" dirty="0" smtClean="0"/>
              <a:t> minimálnej mesačnej celkovej ceny práce, určenej na náhradu časti mzdových výdavkov zamestnancov v čase a v rozsahu realizácie aktivity 2 a 4. </a:t>
            </a:r>
            <a:r>
              <a:rPr lang="sk-SK" sz="1800" dirty="0" smtClean="0"/>
              <a:t>V prípade, ak účastník opustí aktivitu predčasne, príspevok je oprávnený iba v prislúchajúcej výške, v závislosti od dĺžky trvania aktivity.</a:t>
            </a:r>
            <a:r>
              <a:rPr lang="sk-SK" sz="1800" b="1" dirty="0" smtClean="0"/>
              <a:t> </a:t>
            </a:r>
            <a:r>
              <a:rPr lang="sk-SK" sz="18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sk-SK" sz="1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1800" dirty="0" smtClean="0"/>
              <a:t>Počas realizácie projektu sa uplatňuje hodnota minimálnej </a:t>
            </a:r>
            <a:r>
              <a:rPr lang="sk-SK" sz="1800" b="1" dirty="0" smtClean="0"/>
              <a:t>hodinovej/mesačnej</a:t>
            </a:r>
            <a:r>
              <a:rPr lang="sk-SK" sz="1800" dirty="0" smtClean="0"/>
              <a:t> celkovej ceny práce platnej v čase podania </a:t>
            </a:r>
            <a:r>
              <a:rPr lang="sk-SK" sz="1800" dirty="0" err="1" smtClean="0"/>
              <a:t>ŽoNFP</a:t>
            </a:r>
            <a:r>
              <a:rPr lang="sk-SK" sz="18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sk-SK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k-SK" sz="1800" dirty="0" smtClean="0"/>
              <a:t>Bližší </a:t>
            </a:r>
            <a:r>
              <a:rPr lang="sk-SK" sz="1800" dirty="0"/>
              <a:t>popis aplikácie výdavkov je uvedený v </a:t>
            </a:r>
            <a:r>
              <a:rPr lang="sk-SK" sz="1800" dirty="0">
                <a:hlinkClick r:id="rId3" action="ppaction://hlinkfile"/>
              </a:rPr>
              <a:t>Prílohe č. 12 </a:t>
            </a:r>
            <a:r>
              <a:rPr lang="sk-SK" sz="1800" dirty="0"/>
              <a:t>výzvy. </a:t>
            </a:r>
            <a:r>
              <a:rPr lang="sk-SK" sz="1800" dirty="0" smtClean="0"/>
              <a:t>(str. 2-6)</a:t>
            </a:r>
          </a:p>
          <a:p>
            <a:endParaRPr lang="sk-SK" sz="16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5312" y="2074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k-SK" sz="23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1043608" y="332656"/>
            <a:ext cx="733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400" b="1" dirty="0">
                <a:solidFill>
                  <a:srgbClr val="F79646">
                    <a:lumMod val="75000"/>
                  </a:srgbClr>
                </a:solidFill>
              </a:rPr>
              <a:t>2.4 Oprávnenosť</a:t>
            </a:r>
            <a:r>
              <a:rPr lang="pl-PL" sz="2400" b="1" dirty="0" smtClean="0">
                <a:solidFill>
                  <a:srgbClr val="F79646">
                    <a:lumMod val="75000"/>
                  </a:srgbClr>
                </a:solidFill>
              </a:rPr>
              <a:t> výdavkov </a:t>
            </a:r>
            <a:r>
              <a:rPr lang="pl-PL" sz="2400" b="1" dirty="0">
                <a:solidFill>
                  <a:srgbClr val="F79646">
                    <a:lumMod val="75000"/>
                  </a:srgbClr>
                </a:solidFill>
              </a:rPr>
              <a:t>realizácie projektu</a:t>
            </a:r>
            <a:endParaRPr lang="sk-SK" sz="24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74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855876"/>
            <a:ext cx="8229600" cy="5163924"/>
          </a:xfrm>
          <a:noFill/>
        </p:spPr>
        <p:txBody>
          <a:bodyPr>
            <a:noAutofit/>
          </a:bodyPr>
          <a:lstStyle/>
          <a:p>
            <a:pPr lvl="0">
              <a:buNone/>
            </a:pPr>
            <a:r>
              <a:rPr lang="sk-SK" sz="1600" b="1" dirty="0" smtClean="0"/>
              <a:t>Dokumenty preukazujúce realizáciu </a:t>
            </a:r>
            <a:r>
              <a:rPr lang="sk-SK" sz="1600" b="1" dirty="0" err="1" smtClean="0"/>
              <a:t>podaktivity</a:t>
            </a:r>
            <a:r>
              <a:rPr lang="sk-SK" sz="1600" b="1" dirty="0" smtClean="0"/>
              <a:t> 1b):</a:t>
            </a:r>
            <a:endParaRPr lang="sk-SK" sz="1600" dirty="0" smtClean="0"/>
          </a:p>
          <a:p>
            <a:pPr>
              <a:buNone/>
            </a:pPr>
            <a:r>
              <a:rPr lang="sk-SK" sz="1600" dirty="0" smtClean="0"/>
              <a:t>-  </a:t>
            </a:r>
            <a:r>
              <a:rPr lang="sk-SK" sz="1500" dirty="0" smtClean="0"/>
              <a:t>Pracovná zmluva uzatvorená s </a:t>
            </a:r>
            <a:r>
              <a:rPr lang="sk-SK" sz="1500" dirty="0" err="1" smtClean="0"/>
              <a:t>UoZ</a:t>
            </a:r>
            <a:r>
              <a:rPr lang="sk-SK" sz="1500" dirty="0" smtClean="0"/>
              <a:t> / </a:t>
            </a:r>
            <a:r>
              <a:rPr lang="sk-SK" sz="1500" dirty="0" err="1" smtClean="0"/>
              <a:t>ZUoZ</a:t>
            </a:r>
            <a:r>
              <a:rPr lang="sk-SK" sz="1500" dirty="0" smtClean="0"/>
              <a:t> vrátane opisu pracovných činností, </a:t>
            </a:r>
          </a:p>
          <a:p>
            <a:pPr>
              <a:buNone/>
            </a:pPr>
            <a:r>
              <a:rPr lang="sk-SK" sz="1500" dirty="0" smtClean="0"/>
              <a:t>-  Pracovný výkaz odborného personálu (</a:t>
            </a:r>
            <a:r>
              <a:rPr lang="sk-SK" sz="1500" b="1" dirty="0" smtClean="0">
                <a:hlinkClick r:id="rId3" action="ppaction://hlinkfile"/>
              </a:rPr>
              <a:t>Príloha č. 3</a:t>
            </a:r>
            <a:r>
              <a:rPr lang="sk-SK" sz="1500" dirty="0" smtClean="0"/>
              <a:t>), -  Prezenčná listina </a:t>
            </a:r>
            <a:r>
              <a:rPr lang="sk-SK" sz="1500" dirty="0" smtClean="0">
                <a:hlinkClick r:id="rId4" action="ppaction://hlinkfile"/>
              </a:rPr>
              <a:t>(</a:t>
            </a:r>
            <a:r>
              <a:rPr lang="sk-SK" sz="1500" b="1" dirty="0" smtClean="0">
                <a:hlinkClick r:id="rId4" action="ppaction://hlinkfile"/>
              </a:rPr>
              <a:t>Príloha č. 4</a:t>
            </a:r>
            <a:r>
              <a:rPr lang="sk-SK" sz="1500" dirty="0" smtClean="0"/>
              <a:t>),</a:t>
            </a:r>
          </a:p>
          <a:p>
            <a:pPr>
              <a:buNone/>
            </a:pPr>
            <a:r>
              <a:rPr lang="sk-SK" sz="1500" dirty="0" smtClean="0"/>
              <a:t>-  Potvrdenie o absolvovaní rozvoja sektorových zručností (</a:t>
            </a:r>
            <a:r>
              <a:rPr lang="sk-SK" sz="1500" b="1" dirty="0" smtClean="0">
                <a:hlinkClick r:id="rId5" action="ppaction://hlinkfile"/>
              </a:rPr>
              <a:t>Príloha č. 8</a:t>
            </a:r>
            <a:r>
              <a:rPr lang="sk-SK" sz="1500" dirty="0" smtClean="0"/>
              <a:t>).</a:t>
            </a:r>
          </a:p>
          <a:p>
            <a:pPr lvl="0">
              <a:buNone/>
            </a:pPr>
            <a:r>
              <a:rPr lang="sk-SK" sz="1600" b="1" dirty="0" smtClean="0"/>
              <a:t>Dokumenty preukazujúce trvanie pracovného pomeru v rámci aktivity 2:</a:t>
            </a:r>
            <a:endParaRPr lang="sk-SK" sz="1600" dirty="0" smtClean="0"/>
          </a:p>
          <a:p>
            <a:pPr marL="95250" indent="-95250" algn="just" hangingPunct="0">
              <a:buNone/>
            </a:pPr>
            <a:r>
              <a:rPr lang="sk-SK" sz="1500" dirty="0" smtClean="0"/>
              <a:t>- Pracovná zmluva, resp. dodatok k pracovnej zmluve, vrátane aktuálneho opisu pracovných činností, ktorý musí zodpovedať získaným zručnostiam potrebným pre pracovné miesto, na ktoré bol prijatý,</a:t>
            </a:r>
          </a:p>
          <a:p>
            <a:pPr marL="95250" indent="-95250" algn="just" hangingPunct="0">
              <a:buNone/>
            </a:pPr>
            <a:r>
              <a:rPr lang="sk-SK" sz="1500" dirty="0" smtClean="0"/>
              <a:t>- Výstup z dochádzkového systému žiadateľa pre podporovaného zamestnanca, na základe  ktorého mu bola vyplatená mzda,  Doklad o vyplatení mzdy.</a:t>
            </a:r>
          </a:p>
          <a:p>
            <a:pPr lvl="0" algn="just">
              <a:buNone/>
            </a:pPr>
            <a:r>
              <a:rPr lang="sk-SK" sz="1600" b="1" dirty="0" smtClean="0"/>
              <a:t>Dokumenty preukazujúce realizáciu </a:t>
            </a:r>
            <a:r>
              <a:rPr lang="sk-SK" sz="1600" b="1" dirty="0" err="1" smtClean="0"/>
              <a:t>podaktivity</a:t>
            </a:r>
            <a:r>
              <a:rPr lang="sk-SK" sz="1600" b="1" dirty="0" smtClean="0"/>
              <a:t> 3b):</a:t>
            </a:r>
            <a:endParaRPr lang="sk-SK" sz="1600" dirty="0" smtClean="0"/>
          </a:p>
          <a:p>
            <a:pPr marL="177800" indent="-177800" algn="just">
              <a:buNone/>
            </a:pPr>
            <a:r>
              <a:rPr lang="sk-SK" sz="1600" dirty="0" smtClean="0"/>
              <a:t>-  </a:t>
            </a:r>
            <a:r>
              <a:rPr lang="sk-SK" sz="1500" dirty="0" smtClean="0"/>
              <a:t>Aktuálny opis pracovných činností k pracovnej zmluve zamestnanca z cieľovej skupiny zamestnanci žiadateľa, </a:t>
            </a:r>
          </a:p>
          <a:p>
            <a:pPr algn="just">
              <a:buNone/>
            </a:pPr>
            <a:r>
              <a:rPr lang="sk-SK" sz="1500" dirty="0" smtClean="0"/>
              <a:t>-  Pracovný  výkaz odborného personálu (</a:t>
            </a:r>
            <a:r>
              <a:rPr lang="sk-SK" sz="1500" b="1" dirty="0" smtClean="0">
                <a:hlinkClick r:id="rId3" action="ppaction://hlinkfile"/>
              </a:rPr>
              <a:t>Príloha č. 3</a:t>
            </a:r>
            <a:r>
              <a:rPr lang="sk-SK" sz="1500" dirty="0" smtClean="0"/>
              <a:t>), Prezenčná listina (</a:t>
            </a:r>
            <a:r>
              <a:rPr lang="sk-SK" sz="1500" b="1" dirty="0" smtClean="0">
                <a:hlinkClick r:id="rId4" action="ppaction://hlinkfile"/>
              </a:rPr>
              <a:t>Príloha č. 4</a:t>
            </a:r>
            <a:r>
              <a:rPr lang="sk-SK" sz="1500" dirty="0" smtClean="0"/>
              <a:t>),</a:t>
            </a:r>
          </a:p>
          <a:p>
            <a:pPr algn="just">
              <a:buNone/>
            </a:pPr>
            <a:r>
              <a:rPr lang="sk-SK" sz="1500" dirty="0" smtClean="0"/>
              <a:t>-  Potvrdenie o absolvovaní rozvoja sektorových zručností (</a:t>
            </a:r>
            <a:r>
              <a:rPr lang="sk-SK" sz="1500" b="1" dirty="0" smtClean="0">
                <a:hlinkClick r:id="rId5" action="ppaction://hlinkfile"/>
              </a:rPr>
              <a:t>Príloha č. 8</a:t>
            </a:r>
            <a:r>
              <a:rPr lang="sk-SK" sz="1500" dirty="0" smtClean="0"/>
              <a:t>),</a:t>
            </a:r>
          </a:p>
          <a:p>
            <a:pPr lvl="0" algn="just">
              <a:buNone/>
            </a:pPr>
            <a:r>
              <a:rPr lang="sk-SK" sz="1600" b="1" dirty="0" smtClean="0"/>
              <a:t>Dokumenty preukazujúce trvanie pracovného pomeru v rámci aktivity 4:</a:t>
            </a:r>
            <a:endParaRPr lang="sk-SK" sz="1600" dirty="0" smtClean="0"/>
          </a:p>
          <a:p>
            <a:pPr marL="95250" indent="-95250" algn="just">
              <a:buNone/>
            </a:pPr>
            <a:r>
              <a:rPr lang="sk-SK" sz="1600" dirty="0" smtClean="0"/>
              <a:t>- </a:t>
            </a:r>
            <a:r>
              <a:rPr lang="sk-SK" sz="1500" dirty="0" smtClean="0"/>
              <a:t>Pracovná zmluva, resp. dodatok k pracovnej zmluve, vrátane aktuálneho opisu pracovných činností, ktorý musí zodpovedať získaným cieleným zručnostiam pre pracovné miesto, na ktorom pôsobí, </a:t>
            </a:r>
          </a:p>
          <a:p>
            <a:pPr marL="95250" indent="-95250" algn="just" hangingPunct="0">
              <a:buNone/>
            </a:pPr>
            <a:r>
              <a:rPr lang="sk-SK" sz="1500" dirty="0" smtClean="0"/>
              <a:t>- Výstup z dochádzkového systému žiadateľa pre podporovaného zamestnanca, na základe ktorého mu bola vyplatená mzda, Doklad o vyplatení mzdy. </a:t>
            </a:r>
          </a:p>
          <a:p>
            <a:pPr marL="0" indent="0">
              <a:spcBef>
                <a:spcPts val="0"/>
              </a:spcBef>
              <a:buNone/>
            </a:pPr>
            <a:endParaRPr lang="sk-SK" sz="1000" dirty="0" smtClean="0"/>
          </a:p>
          <a:p>
            <a:pPr marL="0" indent="0">
              <a:spcBef>
                <a:spcPts val="0"/>
              </a:spcBef>
              <a:buNone/>
            </a:pPr>
            <a:endParaRPr lang="sk-SK" sz="1600" dirty="0" smtClean="0"/>
          </a:p>
          <a:p>
            <a:endParaRPr lang="sk-SK" sz="16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5312" y="2074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k-SK" sz="23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1043608" y="332656"/>
            <a:ext cx="733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400" b="1" dirty="0">
                <a:solidFill>
                  <a:srgbClr val="F79646">
                    <a:lumMod val="75000"/>
                  </a:srgbClr>
                </a:solidFill>
              </a:rPr>
              <a:t>2.4 Oprávnenosť</a:t>
            </a:r>
            <a:r>
              <a:rPr lang="pl-PL" sz="2400" b="1" dirty="0" smtClean="0">
                <a:solidFill>
                  <a:srgbClr val="F79646">
                    <a:lumMod val="75000"/>
                  </a:srgbClr>
                </a:solidFill>
              </a:rPr>
              <a:t> výdavkov </a:t>
            </a:r>
            <a:r>
              <a:rPr lang="pl-PL" sz="2400" b="1" dirty="0">
                <a:solidFill>
                  <a:srgbClr val="F79646">
                    <a:lumMod val="75000"/>
                  </a:srgbClr>
                </a:solidFill>
              </a:rPr>
              <a:t>realizácie projektu</a:t>
            </a:r>
            <a:endParaRPr lang="sk-SK" sz="24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74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1124744"/>
            <a:ext cx="8618814" cy="482453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Názov výzvy: 	</a:t>
            </a:r>
            <a:r>
              <a:rPr lang="sk-SK" sz="2000" dirty="0" smtClean="0"/>
              <a:t>Rozvoj sektorových zručností</a:t>
            </a:r>
            <a:endParaRPr lang="sk-SK" sz="2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Kód výzvy: 	</a:t>
            </a:r>
            <a:r>
              <a:rPr lang="sk-SK" sz="2000" dirty="0" smtClean="0"/>
              <a:t>OP</a:t>
            </a:r>
            <a:r>
              <a:rPr lang="sk-SK" sz="2000" dirty="0"/>
              <a:t> ĽZ DOP </a:t>
            </a:r>
            <a:r>
              <a:rPr lang="sk-SK" sz="2000" dirty="0" smtClean="0"/>
              <a:t>2017/3.1.1/3.1.2/01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Operačný program:</a:t>
            </a:r>
            <a:r>
              <a:rPr lang="sk-SK" sz="2000" dirty="0" smtClean="0"/>
              <a:t>	Ľudské zdroje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Prioritná </a:t>
            </a:r>
            <a:r>
              <a:rPr lang="sk-SK" sz="2000" b="1" dirty="0"/>
              <a:t>os:</a:t>
            </a:r>
            <a:r>
              <a:rPr lang="sk-SK" sz="2000" dirty="0"/>
              <a:t>	</a:t>
            </a:r>
            <a:r>
              <a:rPr lang="sk-SK" sz="2000" dirty="0" smtClean="0"/>
              <a:t>	3 Zamestnanosť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sk-SK" sz="2000" b="1" dirty="0">
                <a:solidFill>
                  <a:prstClr val="black"/>
                </a:solidFill>
              </a:rPr>
              <a:t>Investičná priorita:</a:t>
            </a:r>
            <a:r>
              <a:rPr lang="sk-SK" sz="2000" dirty="0">
                <a:solidFill>
                  <a:prstClr val="black"/>
                </a:solidFill>
              </a:rPr>
              <a:t>  </a:t>
            </a:r>
            <a:r>
              <a:rPr lang="sk-SK" sz="2000" dirty="0" smtClean="0">
                <a:solidFill>
                  <a:prstClr val="black"/>
                </a:solidFill>
              </a:rPr>
              <a:t>	3.2 </a:t>
            </a:r>
            <a:r>
              <a:rPr lang="sk-SK" sz="2000" dirty="0"/>
              <a:t>Prístup uchádzačov o zamestnanie a neaktívnych osôb k zamestnaniu vrátane dlhodobo nezamestnaných a osôb, ktoré sú vzdialené od trhu práce, ako aj miestne iniciatívy v oblasti zamestnávania a podpora mobility pracovnej </a:t>
            </a:r>
            <a:r>
              <a:rPr lang="sk-SK" sz="2000" dirty="0" smtClean="0"/>
              <a:t>sily</a:t>
            </a:r>
          </a:p>
          <a:p>
            <a:pPr marL="0" indent="0" algn="just">
              <a:buNone/>
            </a:pPr>
            <a:r>
              <a:rPr lang="sk-SK" sz="2000" b="1" dirty="0" smtClean="0">
                <a:solidFill>
                  <a:prstClr val="black"/>
                </a:solidFill>
              </a:rPr>
              <a:t>Špecifický </a:t>
            </a:r>
            <a:r>
              <a:rPr lang="sk-SK" sz="2000" b="1" dirty="0">
                <a:solidFill>
                  <a:prstClr val="black"/>
                </a:solidFill>
              </a:rPr>
              <a:t>cieľ:</a:t>
            </a:r>
            <a:r>
              <a:rPr lang="sk-SK" sz="2000" b="1" dirty="0" smtClean="0">
                <a:solidFill>
                  <a:prstClr val="black"/>
                </a:solidFill>
              </a:rPr>
              <a:t>  		</a:t>
            </a:r>
            <a:r>
              <a:rPr lang="sk-SK" sz="2000" dirty="0" smtClean="0">
                <a:solidFill>
                  <a:prstClr val="black"/>
                </a:solidFill>
              </a:rPr>
              <a:t>3.1.1 </a:t>
            </a:r>
            <a:r>
              <a:rPr lang="sk-SK" sz="2000" dirty="0"/>
              <a:t>Zvýšiť zamestnanosť, </a:t>
            </a:r>
            <a:r>
              <a:rPr lang="sk-SK" sz="2000" dirty="0" err="1"/>
              <a:t>zamestnateľnosť</a:t>
            </a:r>
            <a:r>
              <a:rPr lang="sk-SK" sz="2000" dirty="0"/>
              <a:t> a  znížiť nezamestnanosť s osobitným dôrazom na dlhodobo nezamestnaných, nízko kvalifikovaných, starších a zdravotne postihnuté osoby.</a:t>
            </a:r>
          </a:p>
          <a:p>
            <a:pPr marL="0" indent="0" algn="just">
              <a:buNone/>
            </a:pPr>
            <a:r>
              <a:rPr lang="sk-SK" sz="2000" dirty="0" smtClean="0"/>
              <a:t>			3.1.2 </a:t>
            </a:r>
            <a:r>
              <a:rPr lang="sk-SK" sz="2000" dirty="0"/>
              <a:t>Zlepšiť prístup na trh práce uplatnením účinných nástrojov na podporu zamestnanosti, vrátane podpory mobility pre získanie zamestnania, samostatnej zárobkovej činnosti a aktivít vo vidieckych oblastiach.</a:t>
            </a:r>
            <a:endParaRPr lang="sk-SK" sz="2300" dirty="0"/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648072"/>
          </a:xfrm>
        </p:spPr>
        <p:txBody>
          <a:bodyPr>
            <a:normAutofit/>
          </a:bodyPr>
          <a:lstStyle/>
          <a:p>
            <a:r>
              <a:rPr lang="sk-SK" sz="3000" b="1" dirty="0" smtClean="0">
                <a:solidFill>
                  <a:schemeClr val="accent6">
                    <a:lumMod val="75000"/>
                  </a:schemeClr>
                </a:solidFill>
              </a:rPr>
              <a:t>1. Formálne náležitosti</a:t>
            </a:r>
            <a:endParaRPr lang="sk-SK" sz="3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55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80728"/>
            <a:ext cx="8186766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k-SK" sz="1600" dirty="0"/>
              <a:t>Skupiny oprávnených </a:t>
            </a:r>
            <a:r>
              <a:rPr lang="sk-SK" sz="1600" dirty="0" smtClean="0"/>
              <a:t>výdavkov pre uplatnenie</a:t>
            </a:r>
            <a:r>
              <a:rPr lang="sk-SK" sz="1600" b="1" dirty="0" smtClean="0"/>
              <a:t> </a:t>
            </a:r>
            <a:r>
              <a:rPr lang="sk-SK" sz="1600" b="1" dirty="0"/>
              <a:t>zjednodušené vykazovanie </a:t>
            </a:r>
            <a:r>
              <a:rPr lang="sk-SK" sz="1600" b="1" dirty="0" smtClean="0"/>
              <a:t>výdavkov :</a:t>
            </a:r>
            <a:endParaRPr lang="sk-SK" sz="1600" dirty="0"/>
          </a:p>
          <a:p>
            <a:pPr>
              <a:spcBef>
                <a:spcPts val="0"/>
              </a:spcBef>
            </a:pPr>
            <a:endParaRPr lang="sk-SK" sz="1000" dirty="0"/>
          </a:p>
          <a:p>
            <a:pPr marL="0" indent="0">
              <a:spcBef>
                <a:spcPts val="0"/>
              </a:spcBef>
              <a:buNone/>
            </a:pPr>
            <a:r>
              <a:rPr lang="sk-SK" sz="1600" b="1" dirty="0"/>
              <a:t>905  –  Ostatné spôsoby paušálneho financovania </a:t>
            </a:r>
            <a:endParaRPr lang="sk-SK" sz="1600" dirty="0"/>
          </a:p>
          <a:p>
            <a:pPr marL="361950" indent="0" algn="just">
              <a:spcBef>
                <a:spcPts val="0"/>
              </a:spcBef>
              <a:buNone/>
            </a:pPr>
            <a:r>
              <a:rPr lang="sk-SK" sz="1600" dirty="0"/>
              <a:t>Výdavky na </a:t>
            </a:r>
            <a:r>
              <a:rPr lang="sk-SK" sz="1600" b="1" dirty="0"/>
              <a:t>riadenie projektu</a:t>
            </a:r>
            <a:r>
              <a:rPr lang="sk-SK" sz="1600" dirty="0"/>
              <a:t> vo výške </a:t>
            </a:r>
            <a:r>
              <a:rPr lang="sk-SK" sz="1600" b="1" dirty="0"/>
              <a:t>8,32%</a:t>
            </a:r>
            <a:r>
              <a:rPr lang="sk-SK" sz="1600" dirty="0"/>
              <a:t> z celkových oprávnených priamych výdavkov  na zamestnancov (skupina výdavkov 521 – mzdové výdavky) je možné vykazovať osobitne v rozpočte projektu len v prípade, ak ide o mzdové výdavky vzniknuté na základe pracovnoprávneho vzťahu v zmysle Zákonníka práce. </a:t>
            </a:r>
            <a:endParaRPr lang="sk-SK" sz="1600" dirty="0" smtClean="0"/>
          </a:p>
          <a:p>
            <a:pPr marL="361950" indent="0">
              <a:spcBef>
                <a:spcPts val="0"/>
              </a:spcBef>
              <a:buNone/>
            </a:pPr>
            <a:r>
              <a:rPr lang="sk-SK" sz="1600" b="1" dirty="0" smtClean="0"/>
              <a:t>Podporované </a:t>
            </a:r>
            <a:r>
              <a:rPr lang="sk-SK" sz="1600" b="1" dirty="0"/>
              <a:t>pozície súvisiace s riadením projektu</a:t>
            </a:r>
            <a:r>
              <a:rPr lang="sk-SK" sz="1600" b="1" dirty="0" smtClean="0"/>
              <a:t>: </a:t>
            </a:r>
            <a:r>
              <a:rPr lang="sk-SK" sz="1600" dirty="0" smtClean="0"/>
              <a:t>Projektový manažér, Finančný manažér</a:t>
            </a:r>
          </a:p>
          <a:p>
            <a:pPr marL="361950" indent="0">
              <a:spcBef>
                <a:spcPts val="0"/>
              </a:spcBef>
              <a:buNone/>
            </a:pPr>
            <a:r>
              <a:rPr lang="sk-SK" sz="1600" dirty="0" smtClean="0"/>
              <a:t>( rámcový popis činností  pracovných pozícií v </a:t>
            </a:r>
            <a:r>
              <a:rPr lang="sk-SK" sz="1600" dirty="0" smtClean="0">
                <a:hlinkClick r:id="rId3" action="ppaction://hlinkfile"/>
              </a:rPr>
              <a:t>prílohe č. 12 </a:t>
            </a:r>
            <a:r>
              <a:rPr lang="sk-SK" sz="1600" dirty="0" smtClean="0"/>
              <a:t>výzvy na str. 6-7)</a:t>
            </a:r>
          </a:p>
          <a:p>
            <a:pPr marL="361950" lvl="0" indent="0">
              <a:spcBef>
                <a:spcPts val="0"/>
              </a:spcBef>
              <a:buNone/>
            </a:pPr>
            <a:endParaRPr lang="sk-SK" sz="10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sk-SK" sz="1600" dirty="0" smtClean="0"/>
              <a:t>Bližší </a:t>
            </a:r>
            <a:r>
              <a:rPr lang="sk-SK" sz="1600" dirty="0"/>
              <a:t>popis aplikácie paušálnej sadzby na riadenie projektu je uvedený v </a:t>
            </a:r>
            <a:r>
              <a:rPr lang="sk-SK" sz="1600" dirty="0">
                <a:hlinkClick r:id="rId4" action="ppaction://hlinkfile"/>
              </a:rPr>
              <a:t>Prílohe č. 10 </a:t>
            </a:r>
            <a:r>
              <a:rPr lang="sk-SK" sz="1600" dirty="0"/>
              <a:t>výzvy. </a:t>
            </a:r>
          </a:p>
          <a:p>
            <a:pPr>
              <a:spcBef>
                <a:spcPts val="0"/>
              </a:spcBef>
            </a:pPr>
            <a:endParaRPr lang="sk-SK" sz="1000" dirty="0"/>
          </a:p>
          <a:p>
            <a:pPr marL="0" indent="0">
              <a:spcBef>
                <a:spcPts val="0"/>
              </a:spcBef>
              <a:buNone/>
            </a:pPr>
            <a:r>
              <a:rPr lang="sk-SK" sz="1600" b="1" dirty="0"/>
              <a:t>902 –  Paušálna sadzba na nepriame výdavky určená na základe nákladov na zamestnancov </a:t>
            </a:r>
            <a:endParaRPr lang="sk-SK" sz="1600" dirty="0"/>
          </a:p>
          <a:p>
            <a:pPr marL="361950" indent="0" algn="just">
              <a:spcBef>
                <a:spcPts val="0"/>
              </a:spcBef>
              <a:buNone/>
            </a:pPr>
            <a:r>
              <a:rPr lang="sk-SK" sz="1600" dirty="0"/>
              <a:t>V zmysle Nariadenia Európskeho parlamentu a Rady (EÚ) č. 1303/2013, čl. 68 ods. 1. písm. b) </a:t>
            </a:r>
            <a:r>
              <a:rPr lang="sk-SK" sz="1600" b="1" dirty="0"/>
              <a:t>sa pre výzvu stanovuje paušálna sadzba na nepriame výdavky vo výške 15 % oprávnených priamych nákladov na zamestnancov.</a:t>
            </a:r>
            <a:r>
              <a:rPr lang="sk-SK" sz="1600" dirty="0"/>
              <a:t> </a:t>
            </a:r>
            <a:r>
              <a:rPr lang="sk-SK" sz="1600" u="sng" dirty="0"/>
              <a:t>Základňa pre výpočet paušálnej sadzby na nepriame výdavky v eurách je časť skupiny výdavkov 521 viažucich sa k odbornému personálu na projekte</a:t>
            </a:r>
            <a:r>
              <a:rPr lang="sk-SK" sz="1600" dirty="0"/>
              <a:t> (t.j. do základne pre výpočet paušálnej sadzby sa nezapočítava časť skupiny výdavkov 521 viažucich sa na osoby cieľových skupín, v prospech ktorých sa projekt realizuje) </a:t>
            </a:r>
            <a:r>
              <a:rPr lang="sk-SK" sz="1600" u="sng" dirty="0"/>
              <a:t>spolu so skupinou výdavkov 905</a:t>
            </a:r>
            <a:r>
              <a:rPr lang="sk-SK" sz="1600" dirty="0"/>
              <a:t> (nakoľko aj skupina výdavkov 905 je tvorená priamymi výdavkami zamestnancov zabezpečujúcich riadenie projektu). 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14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40466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 smtClean="0">
                <a:solidFill>
                  <a:srgbClr val="F79646">
                    <a:lumMod val="75000"/>
                  </a:srgbClr>
                </a:solidFill>
              </a:rPr>
              <a:t>2.4 Oprávnenosť výdavkov realizácie projektu</a:t>
            </a:r>
            <a:endParaRPr lang="sk-SK" sz="24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060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80728"/>
            <a:ext cx="8186766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k-SK" sz="2400" b="1" dirty="0" smtClean="0"/>
              <a:t>Forma </a:t>
            </a:r>
            <a:r>
              <a:rPr lang="sk-SK" sz="2400" b="1" dirty="0"/>
              <a:t>financovania: </a:t>
            </a:r>
            <a:endParaRPr lang="sk-SK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k-SK" sz="2400" b="1" dirty="0" smtClean="0"/>
              <a:t>01 </a:t>
            </a:r>
            <a:r>
              <a:rPr lang="sk-SK" sz="2400" b="1" dirty="0"/>
              <a:t>- Nenávratný grant </a:t>
            </a:r>
            <a:r>
              <a:rPr lang="sk-SK" sz="2400" b="1" dirty="0" smtClean="0"/>
              <a:t>(</a:t>
            </a:r>
            <a:r>
              <a:rPr lang="sk-SK" sz="2400" b="1" dirty="0"/>
              <a:t>nenávratný finančný príspevok</a:t>
            </a:r>
            <a:r>
              <a:rPr lang="sk-SK" sz="2400" dirty="0"/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4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400" dirty="0" smtClean="0"/>
              <a:t>Pre </a:t>
            </a:r>
            <a:r>
              <a:rPr lang="sk-SK" sz="2400" dirty="0"/>
              <a:t>oprávnených prijímateľov je stanovený v súlade s platným Systémom finančného riadenia EŠIF </a:t>
            </a:r>
            <a:r>
              <a:rPr lang="sk-SK" sz="2400" b="1" dirty="0"/>
              <a:t>spôsob financovania</a:t>
            </a:r>
            <a:r>
              <a:rPr lang="sk-SK" sz="2400" dirty="0" smtClean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400" dirty="0"/>
          </a:p>
          <a:p>
            <a:pPr lvl="0">
              <a:spcBef>
                <a:spcPts val="0"/>
              </a:spcBef>
            </a:pPr>
            <a:r>
              <a:rPr lang="sk-SK" sz="2400" dirty="0"/>
              <a:t>systém zálohových platieb</a:t>
            </a:r>
          </a:p>
          <a:p>
            <a:pPr lvl="0">
              <a:spcBef>
                <a:spcPts val="0"/>
              </a:spcBef>
            </a:pPr>
            <a:r>
              <a:rPr lang="sk-SK" sz="2400" dirty="0"/>
              <a:t>systém refundácie</a:t>
            </a:r>
          </a:p>
          <a:p>
            <a:pPr lvl="0">
              <a:spcBef>
                <a:spcPts val="0"/>
              </a:spcBef>
            </a:pPr>
            <a:r>
              <a:rPr lang="sk-SK" sz="2400" dirty="0"/>
              <a:t>kombinácia systému zálohových platieb a systému refundácie</a:t>
            </a:r>
            <a:r>
              <a:rPr lang="sk-SK" sz="2400" dirty="0" smtClean="0"/>
              <a:t>.</a:t>
            </a:r>
            <a:endParaRPr lang="sk-SK" sz="24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40466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 smtClean="0">
                <a:solidFill>
                  <a:srgbClr val="F79646">
                    <a:lumMod val="75000"/>
                  </a:srgbClr>
                </a:solidFill>
              </a:rPr>
              <a:t>2.7 Spôsob financovania</a:t>
            </a:r>
            <a:endParaRPr lang="sk-SK" sz="24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864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80728"/>
            <a:ext cx="8186766" cy="489654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/>
              <a:t>Žiadateľ je povinný realizovať aktivity projektu výlučne v prospech oprávneného územia</a:t>
            </a:r>
            <a:r>
              <a:rPr lang="sk-SK" sz="2400" b="1" dirty="0" smtClean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sk-SK" sz="2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dirty="0"/>
              <a:t>Pre realizáciu projektu je oprávneným územím územie menej rozvinutých regiónov SR, t.j.  územie SR okrem Bratislavského samosprávneho kraja nasledovne</a:t>
            </a:r>
            <a:r>
              <a:rPr lang="sk-SK" sz="2400" dirty="0" smtClean="0"/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sk-SK" sz="11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k-SK" sz="2400" dirty="0"/>
              <a:t>NUTS II –  Západné Slovensko (Trnavský, Nitriansky a Trenčiansky samosprávny kraj)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k-SK" sz="2400" dirty="0"/>
              <a:t>NUTS II –  Stredné Slovensko (Žilinský a Banskobystrický samosprávny kraj)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k-SK" sz="2400" dirty="0"/>
              <a:t>NUTS II – Východné Slovensko (Prešovský a Košický samosprávny kraj</a:t>
            </a:r>
            <a:r>
              <a:rPr lang="sk-SK" sz="2400" dirty="0" smtClean="0"/>
              <a:t>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sk-SK" sz="2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dirty="0"/>
              <a:t>Pri posudzovaní územnej oprávnenosti je rozhodujúce miesto výkonu aktivity a / alebo miesto výkonu práce podľa pracovnej zmluvy účastníka aktivity. (pozn.: sídlo žiadateľa nie je pre určenie územnej oprávnenosti rozhodujúce) </a:t>
            </a:r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40466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 smtClean="0">
                <a:solidFill>
                  <a:srgbClr val="F79646">
                    <a:lumMod val="75000"/>
                  </a:srgbClr>
                </a:solidFill>
              </a:rPr>
              <a:t>2.5 Oprávnenosť miesta realizácie projektu</a:t>
            </a:r>
            <a:endParaRPr lang="sk-SK" sz="24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160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3400" y="1196752"/>
            <a:ext cx="8186766" cy="4608512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sk-SK" sz="2000" b="1" dirty="0" smtClean="0"/>
              <a:t>Maximálna </a:t>
            </a:r>
            <a:r>
              <a:rPr lang="sk-SK" sz="2000" b="1" dirty="0"/>
              <a:t>a minimálna výška </a:t>
            </a:r>
            <a:r>
              <a:rPr lang="sk-SK" sz="2000" b="1" dirty="0" smtClean="0"/>
              <a:t>príspevku</a:t>
            </a:r>
            <a:r>
              <a:rPr lang="sk-SK" sz="2400" b="1" dirty="0" smtClean="0"/>
              <a:t>: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sk-SK" sz="10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sk-SK" sz="2000" dirty="0"/>
              <a:t>Minimálna výška príspevku:       25 000 EUR</a:t>
            </a:r>
          </a:p>
          <a:p>
            <a:pPr>
              <a:spcBef>
                <a:spcPts val="0"/>
              </a:spcBef>
            </a:pPr>
            <a:r>
              <a:rPr lang="sk-SK" sz="2000" dirty="0"/>
              <a:t>Maximálna výška príspevku:    200 000 </a:t>
            </a:r>
            <a:r>
              <a:rPr lang="sk-SK" sz="2000" dirty="0" smtClean="0"/>
              <a:t>EUR</a:t>
            </a:r>
          </a:p>
          <a:p>
            <a:pPr>
              <a:spcBef>
                <a:spcPts val="0"/>
              </a:spcBef>
            </a:pP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Časová </a:t>
            </a:r>
            <a:r>
              <a:rPr lang="sk-SK" sz="2000" b="1" dirty="0"/>
              <a:t>oprávnenosť realizácie </a:t>
            </a:r>
            <a:r>
              <a:rPr lang="sk-SK" sz="2000" b="1" dirty="0" smtClean="0"/>
              <a:t>projektu: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000" b="1" dirty="0">
              <a:solidFill>
                <a:srgbClr val="008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dirty="0"/>
              <a:t>Žiadateľ je povinný predložiť </a:t>
            </a:r>
            <a:r>
              <a:rPr lang="sk-SK" sz="2000" dirty="0" err="1"/>
              <a:t>ŽoNFP</a:t>
            </a:r>
            <a:r>
              <a:rPr lang="sk-SK" sz="2000" dirty="0"/>
              <a:t> s harmonogramom realizácie aktivít, </a:t>
            </a:r>
            <a:r>
              <a:rPr lang="sk-SK" sz="2000" dirty="0" smtClean="0"/>
              <a:t>kto- </a:t>
            </a:r>
            <a:r>
              <a:rPr lang="sk-SK" sz="2000" dirty="0" err="1" smtClean="0"/>
              <a:t>rý</a:t>
            </a:r>
            <a:r>
              <a:rPr lang="sk-SK" sz="2000" dirty="0" smtClean="0"/>
              <a:t> </a:t>
            </a:r>
            <a:r>
              <a:rPr lang="sk-SK" sz="2000" dirty="0"/>
              <a:t>zodpovedá dobe realizácie aktivít projektu</a:t>
            </a:r>
            <a:r>
              <a:rPr lang="sk-SK" sz="20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000" dirty="0"/>
          </a:p>
          <a:p>
            <a:pPr>
              <a:spcBef>
                <a:spcPts val="0"/>
              </a:spcBef>
            </a:pPr>
            <a:r>
              <a:rPr lang="sk-SK" sz="2000" dirty="0"/>
              <a:t>Minimálna dĺžka realizácie projektu:  12 mesiacov</a:t>
            </a:r>
          </a:p>
          <a:p>
            <a:pPr>
              <a:spcBef>
                <a:spcPts val="0"/>
              </a:spcBef>
            </a:pPr>
            <a:r>
              <a:rPr lang="sk-SK" sz="2000" dirty="0"/>
              <a:t>Maximálna dĺžka realizácie projektu:  24 mesiacov</a:t>
            </a:r>
          </a:p>
          <a:p>
            <a:pPr marL="0" indent="0">
              <a:spcBef>
                <a:spcPts val="0"/>
              </a:spcBef>
              <a:buNone/>
            </a:pPr>
            <a:endParaRPr lang="sk-SK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k-SK" sz="2000" dirty="0" smtClean="0"/>
              <a:t>Oprávnené </a:t>
            </a:r>
            <a:r>
              <a:rPr lang="sk-SK" sz="2000" dirty="0"/>
              <a:t>obdobie realizácie projektu sa začína najskôr odo dňa, v ktorom Zmluva o poskytnutí NFP nadobudla účinnosť, a trvá </a:t>
            </a:r>
            <a:r>
              <a:rPr lang="sk-SK" sz="2000" b="1" dirty="0"/>
              <a:t>do</a:t>
            </a:r>
            <a:r>
              <a:rPr lang="sk-SK" sz="2000" dirty="0"/>
              <a:t> </a:t>
            </a:r>
            <a:r>
              <a:rPr lang="sk-SK" sz="2000" b="1" dirty="0"/>
              <a:t>31.12.2020.</a:t>
            </a:r>
            <a:endParaRPr lang="sk-SK" sz="2000" dirty="0">
              <a:solidFill>
                <a:srgbClr val="008000"/>
              </a:solidFill>
            </a:endParaRPr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40466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 smtClean="0">
                <a:solidFill>
                  <a:srgbClr val="F79646">
                    <a:lumMod val="75000"/>
                  </a:srgbClr>
                </a:solidFill>
              </a:rPr>
              <a:t>2.9 Ďalšie podmienky poskytnutia príspevku</a:t>
            </a:r>
            <a:endParaRPr lang="sk-SK" sz="24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489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838200"/>
            <a:ext cx="8330782" cy="489505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sk-SK" sz="2000" b="1" dirty="0" smtClean="0"/>
          </a:p>
          <a:p>
            <a:pPr marL="0" indent="0">
              <a:buNone/>
            </a:pPr>
            <a:r>
              <a:rPr lang="sk-SK" sz="6400" b="1" dirty="0" smtClean="0"/>
              <a:t>Merateľné ukazovatele projektu :</a:t>
            </a:r>
          </a:p>
          <a:p>
            <a:pPr marL="0" indent="0" algn="just">
              <a:buNone/>
            </a:pPr>
            <a:endParaRPr lang="sk-SK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6400" dirty="0" smtClean="0"/>
              <a:t>Merateľnými </a:t>
            </a:r>
            <a:r>
              <a:rPr lang="sk-SK" sz="6400" dirty="0"/>
              <a:t>ukazovateľmi v rámci výzvy sú projektové ukazovatele priradené k špecifickému cieľu 3.1.1, 3.1.2, ktoré je žiadateľ / prijímateľ povinný </a:t>
            </a:r>
            <a:r>
              <a:rPr lang="sk-SK" sz="6400" b="1" dirty="0"/>
              <a:t>všetky</a:t>
            </a:r>
            <a:r>
              <a:rPr lang="sk-SK" sz="6400" dirty="0"/>
              <a:t> sledovať/monitorovať. Výstupy/výsledky, ktoré majú byť dosiahnuté realizáciou aktivít projektu, musia byť kvantifikované prostredníctvom merateľných ukazovateľov, ktoré sú uvedené v </a:t>
            </a:r>
            <a:r>
              <a:rPr lang="sk-SK" sz="6400" dirty="0">
                <a:hlinkClick r:id="rId3" action="ppaction://hlinkfile"/>
              </a:rPr>
              <a:t>Prílohe č. 4 </a:t>
            </a:r>
            <a:r>
              <a:rPr lang="sk-SK" sz="6400" dirty="0"/>
              <a:t>výzvy, vrátane </a:t>
            </a:r>
            <a:r>
              <a:rPr lang="sk-SK" sz="6400" dirty="0" smtClean="0"/>
              <a:t>zadefinovanej </a:t>
            </a:r>
            <a:r>
              <a:rPr lang="sk-SK" sz="6400" dirty="0"/>
              <a:t>relevancie k horizontálnym princípom</a:t>
            </a:r>
            <a:r>
              <a:rPr lang="sk-SK" sz="6400" dirty="0" smtClean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sk-SK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6400" dirty="0"/>
              <a:t>Projekt, ktorý je predmetom </a:t>
            </a:r>
            <a:r>
              <a:rPr lang="sk-SK" sz="6400" dirty="0" err="1"/>
              <a:t>ŽoNFP</a:t>
            </a:r>
            <a:r>
              <a:rPr lang="sk-SK" sz="6400" dirty="0"/>
              <a:t>, musí byť v súlade  s </a:t>
            </a:r>
            <a:r>
              <a:rPr lang="sk-SK" sz="6400" b="1" dirty="0"/>
              <a:t>horizontálnymi princípmi rovnosť mužov a žien a nediskriminácia </a:t>
            </a:r>
            <a:r>
              <a:rPr lang="sk-SK" sz="6400" dirty="0"/>
              <a:t>(ďalej len „HP RMŽ a ND“) a </a:t>
            </a:r>
            <a:r>
              <a:rPr lang="sk-SK" sz="6400" b="1" dirty="0"/>
              <a:t>udržateľný rozvoj </a:t>
            </a:r>
            <a:r>
              <a:rPr lang="sk-SK" sz="6400" dirty="0"/>
              <a:t>(ďalej len „HP UR“), ktoré sú definované v Partnerskej dohode SR na roky 2014 – 2020 a v čl. 7 a 8 všeobecného nariadenia.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6400" dirty="0"/>
              <a:t> </a:t>
            </a:r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30263" y="228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endParaRPr lang="sk-SK" sz="2000" b="1" dirty="0" smtClean="0">
              <a:solidFill>
                <a:srgbClr val="F79646">
                  <a:lumMod val="75000"/>
                </a:srgbClr>
              </a:solidFill>
            </a:endParaRPr>
          </a:p>
          <a:p>
            <a:r>
              <a:rPr lang="pl-PL" sz="2400" b="1" dirty="0">
                <a:solidFill>
                  <a:srgbClr val="F79646">
                    <a:lumMod val="75000"/>
                  </a:srgbClr>
                </a:solidFill>
              </a:rPr>
              <a:t>2.9 Ďalšie podmienky poskytnutia príspevku</a:t>
            </a:r>
            <a:endParaRPr lang="sk-SK" sz="2400" b="1" dirty="0">
              <a:solidFill>
                <a:srgbClr val="F79646">
                  <a:lumMod val="75000"/>
                </a:srgbClr>
              </a:solidFill>
            </a:endParaRPr>
          </a:p>
          <a:p>
            <a:pPr lvl="0">
              <a:spcBef>
                <a:spcPts val="0"/>
              </a:spcBef>
            </a:pPr>
            <a:endParaRPr lang="sk-SK" sz="2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97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838200"/>
            <a:ext cx="8330782" cy="489505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k-SK" sz="2000" b="1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8000" b="1" dirty="0" smtClean="0"/>
              <a:t>Žiadateľ deklaruje splnenie podmienky HP RMZ a ND v časti 7.2 </a:t>
            </a:r>
            <a:r>
              <a:rPr lang="sk-SK" sz="8000" b="1" dirty="0" err="1" smtClean="0"/>
              <a:t>ŽoNFP</a:t>
            </a:r>
            <a:r>
              <a:rPr lang="sk-SK" sz="8000" b="1" dirty="0" smtClean="0"/>
              <a:t> stručným popisom relevantných aktivít.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sk-SK" sz="80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8000" dirty="0" smtClean="0"/>
              <a:t>Uplatňovanie HP RMŽ a ND v projekte 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sk-SK" sz="8000" dirty="0" smtClean="0"/>
              <a:t>pri výbere administratívnych a odborných kapacít zapojených do riadenia a realizácie aktivít projektu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sk-SK" sz="8000" dirty="0" smtClean="0"/>
              <a:t>v rámci mzdového ohodnotenia administratívnych a odborných kapacít nedochádzalo k nerovnému odmeňovaniu za rovnakú prácu na základe rodu alebo príslušnosti k akejkoľvek znevýhodnenej skupine osôb,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sk-SK" sz="8000" dirty="0" smtClean="0"/>
              <a:t>pri výbere osôb cieľovej skupiny a pri realizácii vzdelávacích a ďalších oprávnených aktivít cieľovej skupiny nedochádzalo k diskriminácii na základe rodu alebo príslušnosti k akejkoľvek znevýhodnenej skupine osôb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sk-SK" sz="8000" b="1" u="sng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8000" b="1" dirty="0" smtClean="0"/>
              <a:t>Žiadateľ </a:t>
            </a:r>
            <a:r>
              <a:rPr lang="sk-SK" sz="8000" b="1" dirty="0"/>
              <a:t>deklaruje súlad projektu s cieľmi HP UR prostredníctvom výberu hlavných aktivít prislúchajúcim k jednotlivým typom aktivít vo formulári </a:t>
            </a:r>
            <a:r>
              <a:rPr lang="sk-SK" sz="8000" b="1" dirty="0" err="1" smtClean="0"/>
              <a:t>ŽoNFP</a:t>
            </a:r>
            <a:r>
              <a:rPr lang="sk-SK" sz="8000" b="1" dirty="0" smtClean="0"/>
              <a:t>. </a:t>
            </a:r>
            <a:endParaRPr lang="sk-SK" sz="8000" b="1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30263" y="228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endParaRPr lang="sk-SK" sz="2000" b="1" dirty="0" smtClean="0">
              <a:solidFill>
                <a:srgbClr val="F79646">
                  <a:lumMod val="75000"/>
                </a:srgbClr>
              </a:solidFill>
            </a:endParaRPr>
          </a:p>
          <a:p>
            <a:r>
              <a:rPr lang="pl-PL" sz="2400" b="1" dirty="0">
                <a:solidFill>
                  <a:srgbClr val="F79646">
                    <a:lumMod val="75000"/>
                  </a:srgbClr>
                </a:solidFill>
              </a:rPr>
              <a:t>2.9 Ďalšie podmienky poskytnutia príspevku</a:t>
            </a:r>
            <a:endParaRPr lang="sk-SK" sz="2400" b="1" dirty="0">
              <a:solidFill>
                <a:srgbClr val="F79646">
                  <a:lumMod val="75000"/>
                </a:srgbClr>
              </a:solidFill>
            </a:endParaRPr>
          </a:p>
          <a:p>
            <a:pPr lvl="0">
              <a:spcBef>
                <a:spcPts val="0"/>
              </a:spcBef>
            </a:pPr>
            <a:endParaRPr lang="sk-SK" sz="2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31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4300" b="1" dirty="0" smtClean="0"/>
              <a:t>Ďakujem za pozornosť.</a:t>
            </a:r>
          </a:p>
          <a:p>
            <a:pPr marL="0" indent="0" algn="ctr">
              <a:buNone/>
            </a:pPr>
            <a:endParaRPr lang="sk-SK" sz="2400" b="1" dirty="0" smtClean="0"/>
          </a:p>
          <a:p>
            <a:pPr marL="0" indent="0" algn="ctr">
              <a:buNone/>
            </a:pPr>
            <a:endParaRPr lang="sk-SK" sz="2400" b="1" dirty="0"/>
          </a:p>
          <a:p>
            <a:pPr marL="0" indent="0" algn="ctr">
              <a:buNone/>
            </a:pPr>
            <a:r>
              <a:rPr lang="sk-SK" sz="2400" b="1" dirty="0" smtClean="0"/>
              <a:t>Ing</a:t>
            </a:r>
            <a:r>
              <a:rPr lang="sk-SK" sz="2400" b="1" dirty="0"/>
              <a:t>. </a:t>
            </a:r>
            <a:r>
              <a:rPr lang="sk-SK" sz="2400" b="1" dirty="0" smtClean="0"/>
              <a:t>Dušan </a:t>
            </a:r>
            <a:r>
              <a:rPr lang="sk-SK" sz="2400" b="1" dirty="0" err="1" smtClean="0"/>
              <a:t>Grexa</a:t>
            </a:r>
            <a:r>
              <a:rPr lang="sk-SK" sz="2400" b="1" dirty="0" smtClean="0"/>
              <a:t> </a:t>
            </a:r>
          </a:p>
          <a:p>
            <a:pPr marL="0" indent="0" algn="ctr">
              <a:buNone/>
            </a:pPr>
            <a:r>
              <a:rPr lang="sk-SK" sz="2000" dirty="0" smtClean="0"/>
              <a:t>Odbor implementácie</a:t>
            </a:r>
            <a:endParaRPr lang="sk-SK" sz="2000" dirty="0"/>
          </a:p>
          <a:p>
            <a:pPr marL="0" indent="0" algn="ctr">
              <a:buNone/>
            </a:pPr>
            <a:endParaRPr lang="sk-SK" sz="2000" dirty="0" smtClean="0"/>
          </a:p>
          <a:p>
            <a:pPr marL="0" indent="0" algn="ctr">
              <a:buNone/>
            </a:pPr>
            <a:endParaRPr lang="sk-SK" sz="2000" dirty="0" smtClean="0"/>
          </a:p>
          <a:p>
            <a:pPr marL="0" indent="0" algn="ctr">
              <a:buNone/>
            </a:pPr>
            <a:endParaRPr lang="sk-SK" sz="2000" dirty="0" smtClean="0"/>
          </a:p>
          <a:p>
            <a:pPr marL="0" indent="0" algn="ctr">
              <a:buNone/>
            </a:pPr>
            <a:r>
              <a:rPr lang="sk-SK" sz="2000" dirty="0" smtClean="0"/>
              <a:t>Implementačná </a:t>
            </a:r>
            <a:r>
              <a:rPr lang="sk-SK" sz="2000" dirty="0"/>
              <a:t>agentúra Ministerstva práce, sociálnych vecí a rodiny SR </a:t>
            </a:r>
            <a:endParaRPr lang="sk-SK" sz="2000" dirty="0" smtClean="0"/>
          </a:p>
          <a:p>
            <a:pPr marL="0" indent="0" algn="ctr">
              <a:buNone/>
            </a:pPr>
            <a:endParaRPr lang="sk-SK" sz="2400" b="1" dirty="0"/>
          </a:p>
        </p:txBody>
      </p:sp>
    </p:spTree>
    <p:extLst>
      <p:ext uri="{BB962C8B-B14F-4D97-AF65-F5344CB8AC3E}">
        <p14:creationId xmlns="" xmlns:p14="http://schemas.microsoft.com/office/powerpoint/2010/main" val="3173738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04800" y="260648"/>
            <a:ext cx="8587680" cy="561662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sk-SK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1. Formálne </a:t>
            </a:r>
            <a:r>
              <a:rPr lang="sk-SK" sz="30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náležitosti</a:t>
            </a:r>
            <a:endParaRPr lang="sk-SK" sz="30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sk-SK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it-IT" sz="2000" b="1" dirty="0"/>
              <a:t>Schéma pomoci de minimis</a:t>
            </a:r>
            <a:r>
              <a:rPr lang="sk-SK" sz="2000" b="1" dirty="0"/>
              <a:t>:</a:t>
            </a:r>
            <a:r>
              <a:rPr lang="sk-SK" sz="2000" b="1" dirty="0" smtClean="0"/>
              <a:t> </a:t>
            </a:r>
            <a:r>
              <a:rPr lang="sk-SK" sz="2000" dirty="0" smtClean="0"/>
              <a:t>uplatňuje </a:t>
            </a:r>
            <a:r>
              <a:rPr lang="sk-SK" sz="2000" dirty="0"/>
              <a:t>sa schéma DM č. </a:t>
            </a:r>
            <a:r>
              <a:rPr lang="sk-SK" sz="2000" dirty="0" smtClean="0"/>
              <a:t>1/2015 na </a:t>
            </a:r>
            <a:r>
              <a:rPr lang="sk-SK" sz="2000" dirty="0"/>
              <a:t>podporu sociálnej inklúzie, zamestnanosti a vzdelávania zamestnancov</a:t>
            </a:r>
            <a:endParaRPr lang="sk-SK" sz="20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2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Fond</a:t>
            </a:r>
            <a:r>
              <a:rPr lang="sk-SK" sz="2000" b="1" dirty="0"/>
              <a:t>:</a:t>
            </a:r>
            <a:r>
              <a:rPr lang="sk-SK" sz="2000" dirty="0" smtClean="0"/>
              <a:t>			Európsky </a:t>
            </a:r>
            <a:r>
              <a:rPr lang="sk-SK" sz="2000" dirty="0"/>
              <a:t>sociálny </a:t>
            </a:r>
            <a:r>
              <a:rPr lang="sk-SK" sz="2000" dirty="0" smtClean="0"/>
              <a:t>fond (ESF)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000" b="1" dirty="0"/>
          </a:p>
          <a:p>
            <a:pPr marL="0" lvl="0" indent="0" algn="just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1.1 Poskytovateľ:</a:t>
            </a:r>
            <a:r>
              <a:rPr lang="sk-SK" sz="2000" b="1" dirty="0" smtClean="0">
                <a:solidFill>
                  <a:prstClr val="black"/>
                </a:solidFill>
              </a:rPr>
              <a:t>		</a:t>
            </a:r>
            <a:r>
              <a:rPr lang="sk-SK" sz="2000" dirty="0" smtClean="0">
                <a:solidFill>
                  <a:prstClr val="black"/>
                </a:solidFill>
              </a:rPr>
              <a:t>Implementačná </a:t>
            </a:r>
            <a:r>
              <a:rPr lang="sk-SK" sz="2000" dirty="0">
                <a:solidFill>
                  <a:prstClr val="black"/>
                </a:solidFill>
              </a:rPr>
              <a:t>agentúra MPSVR SR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1.2 Dĺžka trvania výzvy na predkladanie </a:t>
            </a:r>
            <a:r>
              <a:rPr lang="sk-SK" sz="2000" b="1" dirty="0" err="1" smtClean="0">
                <a:solidFill>
                  <a:schemeClr val="accent6">
                    <a:lumMod val="75000"/>
                  </a:schemeClr>
                </a:solidFill>
              </a:rPr>
              <a:t>ŽoNFP</a:t>
            </a:r>
            <a:endParaRPr lang="sk-SK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prstClr val="black"/>
                </a:solidFill>
              </a:rPr>
              <a:t>Typ </a:t>
            </a:r>
            <a:r>
              <a:rPr lang="sk-SK" sz="2000" b="1" dirty="0">
                <a:solidFill>
                  <a:prstClr val="black"/>
                </a:solidFill>
              </a:rPr>
              <a:t>výzvy:</a:t>
            </a:r>
            <a:r>
              <a:rPr lang="sk-SK" sz="2000" dirty="0">
                <a:solidFill>
                  <a:prstClr val="black"/>
                </a:solidFill>
              </a:rPr>
              <a:t>	</a:t>
            </a:r>
            <a:r>
              <a:rPr lang="sk-SK" sz="2000" dirty="0" smtClean="0">
                <a:solidFill>
                  <a:prstClr val="black"/>
                </a:solidFill>
              </a:rPr>
              <a:t>	otvorená</a:t>
            </a:r>
            <a:endParaRPr lang="sk-SK" sz="20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prstClr val="black"/>
                </a:solidFill>
              </a:rPr>
              <a:t>Dátum </a:t>
            </a:r>
            <a:r>
              <a:rPr lang="sk-SK" sz="2000" b="1" dirty="0">
                <a:solidFill>
                  <a:prstClr val="black"/>
                </a:solidFill>
              </a:rPr>
              <a:t>vyhlásenia výzvy:</a:t>
            </a:r>
            <a:r>
              <a:rPr lang="sk-SK" sz="2000" dirty="0">
                <a:solidFill>
                  <a:prstClr val="black"/>
                </a:solidFill>
              </a:rPr>
              <a:t>	</a:t>
            </a:r>
            <a:r>
              <a:rPr lang="sk-SK" sz="2000" dirty="0" smtClean="0">
                <a:solidFill>
                  <a:prstClr val="black"/>
                </a:solidFill>
              </a:rPr>
              <a:t>21.12.2017</a:t>
            </a:r>
          </a:p>
          <a:p>
            <a:pPr marL="0" lvl="0" indent="0">
              <a:spcBef>
                <a:spcPts val="0"/>
              </a:spcBef>
              <a:buNone/>
            </a:pPr>
            <a:endParaRPr lang="sk-SK" sz="2000" b="1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pl-PL" sz="2000" b="1" dirty="0" smtClean="0">
                <a:solidFill>
                  <a:schemeClr val="accent6">
                    <a:lumMod val="75000"/>
                  </a:schemeClr>
                </a:solidFill>
              </a:rPr>
              <a:t>1.3 Indikatívna výška finančných prostriedkov vyčlenených na výzvu (zdroje EÚ)</a:t>
            </a:r>
            <a:r>
              <a:rPr lang="pl-PL" sz="2000" b="1" dirty="0" smtClean="0"/>
              <a:t> 			</a:t>
            </a:r>
            <a:r>
              <a:rPr lang="pl-PL" sz="2000" dirty="0" smtClean="0"/>
              <a:t>10 000 000 EUR pre </a:t>
            </a:r>
            <a:r>
              <a:rPr lang="pl-PL" sz="2000" b="1" dirty="0" smtClean="0"/>
              <a:t>menej rozvinuté regióny</a:t>
            </a:r>
            <a:r>
              <a:rPr lang="pl-PL" sz="2000" dirty="0" smtClean="0"/>
              <a:t> (MRR)</a:t>
            </a:r>
          </a:p>
          <a:p>
            <a:pPr marL="0" lvl="0" indent="0">
              <a:spcBef>
                <a:spcPts val="0"/>
              </a:spcBef>
              <a:buNone/>
            </a:pPr>
            <a:endParaRPr lang="sk-SK" sz="1000" dirty="0" smtClean="0"/>
          </a:p>
          <a:p>
            <a:pPr marL="0" lvl="0" indent="0" algn="just">
              <a:spcBef>
                <a:spcPts val="0"/>
              </a:spcBef>
              <a:buNone/>
            </a:pPr>
            <a:r>
              <a:rPr lang="sk-SK" sz="2000" dirty="0" smtClean="0"/>
              <a:t>(Aktuálne </a:t>
            </a:r>
            <a:r>
              <a:rPr lang="sk-SK" sz="2000" dirty="0"/>
              <a:t>disponibilná indikatívna alokácia za zdroje EÚ je pravidelne </a:t>
            </a:r>
            <a:r>
              <a:rPr lang="sk-SK" sz="2000" dirty="0" smtClean="0"/>
              <a:t>aktualizovaná </a:t>
            </a:r>
            <a:r>
              <a:rPr lang="sk-SK" sz="2000" dirty="0"/>
              <a:t>vždy po ukončení vyhodnocovania </a:t>
            </a:r>
            <a:r>
              <a:rPr lang="sk-SK" sz="2000" dirty="0" err="1"/>
              <a:t>ŽoNFP</a:t>
            </a:r>
            <a:r>
              <a:rPr lang="sk-SK" sz="2000" dirty="0"/>
              <a:t> aktuálne uzavretého kola výzvy na webovom sídle </a:t>
            </a:r>
            <a:r>
              <a:rPr lang="sk-SK" sz="2000" u="sng" dirty="0" err="1" smtClean="0">
                <a:hlinkClick r:id="rId3"/>
              </a:rPr>
              <a:t>www.ia.gov.sk</a:t>
            </a:r>
            <a:r>
              <a:rPr lang="sk-SK" sz="2000" u="sng" dirty="0" smtClean="0"/>
              <a:t>)</a:t>
            </a:r>
            <a:endParaRPr lang="sk-SK" sz="20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5221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838201"/>
            <a:ext cx="8496944" cy="5029200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spcBef>
                <a:spcPts val="0"/>
              </a:spcBef>
              <a:buNone/>
            </a:pPr>
            <a:endParaRPr lang="sk-SK" sz="20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2000" dirty="0" smtClean="0"/>
          </a:p>
          <a:p>
            <a:pPr marL="0" lvl="0" indent="0" algn="just">
              <a:spcBef>
                <a:spcPts val="0"/>
              </a:spcBef>
              <a:buNone/>
            </a:pPr>
            <a:r>
              <a:rPr lang="sk-SK" sz="2000" dirty="0" smtClean="0"/>
              <a:t>Financovanie </a:t>
            </a:r>
            <a:r>
              <a:rPr lang="sk-SK" sz="2000" dirty="0"/>
              <a:t>celkových oprávnených výdavkov dopytovo – orientovaných projektov </a:t>
            </a:r>
            <a:r>
              <a:rPr lang="sk-SK" sz="2000" b="1" dirty="0" smtClean="0"/>
              <a:t>v </a:t>
            </a:r>
            <a:r>
              <a:rPr lang="sk-SK" sz="2000" b="1" dirty="0"/>
              <a:t>menej rozvinutých regiónoch </a:t>
            </a:r>
            <a:r>
              <a:rPr lang="sk-SK" sz="2000" dirty="0"/>
              <a:t>bude realizované v súlade s pravidlami stanovenými v Stratégii financovania EŠIF pre programové obdobie </a:t>
            </a:r>
            <a:r>
              <a:rPr lang="sk-SK" sz="2000" dirty="0" smtClean="0"/>
              <a:t>2014 </a:t>
            </a:r>
            <a:r>
              <a:rPr lang="sk-SK" sz="2000" dirty="0"/>
              <a:t>– 2020:  </a:t>
            </a:r>
            <a:endParaRPr lang="sk-SK" sz="20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2000" dirty="0"/>
          </a:p>
          <a:p>
            <a:pPr marL="0" lvl="0" indent="0" algn="just">
              <a:spcBef>
                <a:spcPts val="0"/>
              </a:spcBef>
              <a:buNone/>
            </a:pPr>
            <a:endParaRPr lang="sk-SK" sz="19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1500" dirty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/>
          </a:p>
          <a:p>
            <a:pPr marL="0" indent="0" algn="just">
              <a:spcBef>
                <a:spcPts val="0"/>
              </a:spcBef>
              <a:buNone/>
            </a:pPr>
            <a:endParaRPr lang="sk-SK" sz="18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1800" b="1" dirty="0"/>
          </a:p>
          <a:p>
            <a:pPr marL="0" indent="0" algn="just">
              <a:spcBef>
                <a:spcPts val="0"/>
              </a:spcBef>
              <a:buNone/>
            </a:pPr>
            <a:endParaRPr lang="sk-SK" sz="18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20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2000" b="1" dirty="0"/>
          </a:p>
          <a:p>
            <a:pPr marL="0" indent="0" algn="just">
              <a:spcBef>
                <a:spcPts val="0"/>
              </a:spcBef>
              <a:buNone/>
            </a:pPr>
            <a:endParaRPr lang="sk-SK" sz="2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Oprávnené </a:t>
            </a:r>
            <a:r>
              <a:rPr lang="sk-SK" sz="2000" b="1" dirty="0"/>
              <a:t>aktivity tak, ako sú definované výzvou, majú v zmysle pravidiel o štátnej pomoci hospodársky charakter, preto sa podmienky pomoci </a:t>
            </a:r>
            <a:r>
              <a:rPr lang="sk-SK" sz="2000" b="1" dirty="0" err="1"/>
              <a:t>de</a:t>
            </a:r>
            <a:r>
              <a:rPr lang="sk-SK" sz="2000" b="1" dirty="0"/>
              <a:t> </a:t>
            </a:r>
            <a:r>
              <a:rPr lang="sk-SK" sz="2000" b="1" dirty="0" err="1"/>
              <a:t>minimis</a:t>
            </a:r>
            <a:r>
              <a:rPr lang="sk-SK" sz="2000" b="1" dirty="0"/>
              <a:t> vzťahujú na všetkých oprávnených žiadateľov</a:t>
            </a:r>
            <a:r>
              <a:rPr lang="sk-SK" sz="2000" dirty="0"/>
              <a:t>.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sk-SK" sz="1700" dirty="0" smtClean="0"/>
          </a:p>
        </p:txBody>
      </p:sp>
      <p:sp>
        <p:nvSpPr>
          <p:cNvPr id="3" name="Obdĺžnik 2"/>
          <p:cNvSpPr/>
          <p:nvPr/>
        </p:nvSpPr>
        <p:spPr>
          <a:xfrm>
            <a:off x="762000" y="304800"/>
            <a:ext cx="7162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2000" b="1" dirty="0" smtClean="0">
                <a:solidFill>
                  <a:srgbClr val="F79646">
                    <a:lumMod val="75000"/>
                  </a:srgbClr>
                </a:solidFill>
              </a:rPr>
              <a:t>1.4 </a:t>
            </a:r>
            <a:r>
              <a:rPr lang="sk-SK" sz="2000" b="1" dirty="0">
                <a:solidFill>
                  <a:srgbClr val="F79646">
                    <a:lumMod val="75000"/>
                  </a:srgbClr>
                </a:solidFill>
              </a:rPr>
              <a:t>Financovanie projektu</a:t>
            </a:r>
          </a:p>
        </p:txBody>
      </p:sp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88526704"/>
              </p:ext>
            </p:extLst>
          </p:nvPr>
        </p:nvGraphicFramePr>
        <p:xfrm>
          <a:off x="457200" y="2060848"/>
          <a:ext cx="8229600" cy="28248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14081"/>
                <a:gridCol w="1728216"/>
                <a:gridCol w="1728216"/>
                <a:gridCol w="1659087"/>
              </a:tblGrid>
              <a:tr h="1785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Kategória žiadateľa</a:t>
                      </a:r>
                      <a:endParaRPr lang="sk-SK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Zdroj financovania NFP</a:t>
                      </a:r>
                      <a:endParaRPr lang="sk-SK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Výška financovania z celkových oprávnených výdavkov (%)</a:t>
                      </a:r>
                      <a:endParaRPr lang="sk-SK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Výška spolufinancovania zo zdrojov žiadateľa z celkových oprávnených výdavkov (%)</a:t>
                      </a:r>
                      <a:endParaRPr lang="sk-SK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9768">
                <a:tc rowSpan="2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</a:pPr>
                      <a:endParaRPr lang="sk-SK" sz="1600" dirty="0" smtClean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sk-SK" sz="1600" dirty="0" smtClean="0">
                          <a:effectLst/>
                        </a:rPr>
                        <a:t>prijímateľ </a:t>
                      </a:r>
                      <a:r>
                        <a:rPr lang="sk-SK" sz="1600" dirty="0">
                          <a:effectLst/>
                        </a:rPr>
                        <a:t>v  rámci schém pomoci  </a:t>
                      </a:r>
                      <a:r>
                        <a:rPr lang="sk-SK" sz="1600" dirty="0" err="1">
                          <a:effectLst/>
                        </a:rPr>
                        <a:t>de</a:t>
                      </a:r>
                      <a:r>
                        <a:rPr lang="sk-SK" sz="1600" dirty="0">
                          <a:effectLst/>
                        </a:rPr>
                        <a:t> </a:t>
                      </a:r>
                      <a:r>
                        <a:rPr lang="sk-SK" sz="1600" dirty="0" err="1">
                          <a:effectLst/>
                        </a:rPr>
                        <a:t>minimis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dirty="0">
                          <a:effectLst/>
                        </a:rPr>
                        <a:t>zdroj EÚ ESF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85</a:t>
                      </a:r>
                      <a:endParaRPr lang="sk-SK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 0</a:t>
                      </a:r>
                      <a:endParaRPr lang="sk-SK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14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dirty="0">
                          <a:effectLst/>
                        </a:rPr>
                        <a:t>ŠR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15 </a:t>
                      </a:r>
                      <a:endParaRPr lang="sk-SK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57200" y="3344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812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98088" y="1052736"/>
            <a:ext cx="8222383" cy="4634408"/>
          </a:xfrm>
        </p:spPr>
        <p:txBody>
          <a:bodyPr>
            <a:normAutofit fontScale="85000"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sk-SK" sz="2400" b="1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sk-SK" sz="2400" b="1" dirty="0" smtClean="0">
                <a:solidFill>
                  <a:prstClr val="black"/>
                </a:solidFill>
              </a:rPr>
              <a:t>Termíny uzavretia jednotlivých kôl výzvy:</a:t>
            </a:r>
            <a:r>
              <a:rPr lang="sk-SK" sz="2400" dirty="0" smtClean="0">
                <a:solidFill>
                  <a:prstClr val="black"/>
                </a:solidFill>
              </a:rPr>
              <a:t> 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sk-SK" sz="2400" dirty="0" smtClean="0">
                <a:solidFill>
                  <a:prstClr val="black"/>
                </a:solidFill>
              </a:rPr>
              <a:t>	1. kolo – </a:t>
            </a:r>
            <a:r>
              <a:rPr lang="sk-SK" sz="2400" dirty="0" smtClean="0"/>
              <a:t>23.03.2018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sk-SK" sz="2400" dirty="0" smtClean="0"/>
              <a:t>	2. kolo – 13.06.2018	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sk-SK" sz="2400" dirty="0" smtClean="0"/>
              <a:t>	3. kolo – 15.09.2018</a:t>
            </a:r>
            <a:endParaRPr lang="sk-SK" sz="24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sk-SK" sz="2400" b="1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sk-SK" sz="2400" b="1" dirty="0" smtClean="0">
                <a:solidFill>
                  <a:prstClr val="black"/>
                </a:solidFill>
              </a:rPr>
              <a:t>Žiadateľ je oprávnený predložiť </a:t>
            </a:r>
            <a:r>
              <a:rPr lang="sk-SK" sz="2400" b="1" u="sng" dirty="0" smtClean="0">
                <a:solidFill>
                  <a:prstClr val="black"/>
                </a:solidFill>
              </a:rPr>
              <a:t>v rámci jedného kola</a:t>
            </a:r>
            <a:r>
              <a:rPr lang="sk-SK" sz="2400" b="1" dirty="0" smtClean="0">
                <a:solidFill>
                  <a:prstClr val="black"/>
                </a:solidFill>
              </a:rPr>
              <a:t> iba jednu ŽoNFP.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400" b="1" dirty="0" smtClean="0"/>
          </a:p>
          <a:p>
            <a:pPr marL="0" indent="0" algn="just">
              <a:buNone/>
            </a:pPr>
            <a:r>
              <a:rPr lang="sk-SK" sz="2200" b="1" dirty="0"/>
              <a:t>V rámci nasledujúcich kôl môže žiadateľ predložiť ďalšiu </a:t>
            </a:r>
            <a:r>
              <a:rPr lang="sk-SK" sz="2200" b="1" dirty="0" err="1"/>
              <a:t>ŽoNFP</a:t>
            </a:r>
            <a:r>
              <a:rPr lang="sk-SK" sz="2200" b="1" dirty="0"/>
              <a:t> za podmienky, že úspešne ukončil realizáciu predchádzajúceho schváleného projektu (</a:t>
            </a:r>
            <a:r>
              <a:rPr lang="sk-SK" sz="2200" b="1" dirty="0" err="1"/>
              <a:t>ŽoNFP</a:t>
            </a:r>
            <a:r>
              <a:rPr lang="sk-SK" sz="2200" b="1" dirty="0"/>
              <a:t>) v rámci tejto výzvy</a:t>
            </a:r>
            <a:r>
              <a:rPr lang="sk-SK" sz="2200" dirty="0" smtClean="0"/>
              <a:t>. (Realizácia </a:t>
            </a:r>
            <a:r>
              <a:rPr lang="sk-SK" sz="2200" dirty="0"/>
              <a:t>projektu znamená obdobie od začatia realizácie hlavných aktivít projektu až po finančné ukončenie projektu</a:t>
            </a:r>
            <a:r>
              <a:rPr lang="sk-SK" sz="2200" dirty="0" smtClean="0"/>
              <a:t>.) </a:t>
            </a:r>
            <a:endParaRPr lang="sk-SK" sz="2200" dirty="0"/>
          </a:p>
          <a:p>
            <a:pPr marL="0" indent="0" algn="just">
              <a:spcBef>
                <a:spcPts val="0"/>
              </a:spcBef>
              <a:buNone/>
            </a:pPr>
            <a:endParaRPr lang="cs-CZ" sz="22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dirty="0" smtClean="0"/>
              <a:t>Poskytovateľ </a:t>
            </a:r>
            <a:r>
              <a:rPr lang="cs-CZ" sz="2400" dirty="0"/>
              <a:t>zverejní informáciu o </a:t>
            </a:r>
            <a:r>
              <a:rPr lang="cs-CZ" sz="2400" u="sng" dirty="0"/>
              <a:t>uzavretí výzvy </a:t>
            </a:r>
            <a:r>
              <a:rPr lang="cs-CZ" sz="2400" dirty="0"/>
              <a:t>na predkladanie </a:t>
            </a:r>
            <a:r>
              <a:rPr lang="cs-CZ" sz="2400" dirty="0" smtClean="0"/>
              <a:t>žiadostí o </a:t>
            </a:r>
            <a:r>
              <a:rPr lang="cs-CZ" sz="2400" dirty="0"/>
              <a:t>poskytnutie nenávratného finančného príspevku </a:t>
            </a:r>
            <a:r>
              <a:rPr lang="cs-CZ" sz="2400" dirty="0" smtClean="0"/>
              <a:t>(ŽoNFP) </a:t>
            </a:r>
            <a:r>
              <a:rPr lang="cs-CZ" sz="2400" b="1" dirty="0"/>
              <a:t>v prípade vyčerpania finančných prostriedkov vyčlenených </a:t>
            </a:r>
            <a:r>
              <a:rPr lang="cs-CZ" sz="2400" b="1" dirty="0" smtClean="0"/>
              <a:t>na výzvu.</a:t>
            </a: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57200" y="260648"/>
            <a:ext cx="823994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1.</a:t>
            </a:r>
            <a:r>
              <a:rPr lang="pl-PL" sz="2000" b="1" dirty="0" smtClean="0">
                <a:solidFill>
                  <a:schemeClr val="accent6">
                    <a:lumMod val="75000"/>
                  </a:schemeClr>
                </a:solidFill>
              </a:rPr>
              <a:t>5 Časový harmonogram konania o ŽoNFP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 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013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81000" y="990600"/>
            <a:ext cx="8583488" cy="5102696"/>
          </a:xfrm>
        </p:spPr>
        <p:txBody>
          <a:bodyPr>
            <a:normAutofit fontScale="40000" lnSpcReduction="2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5100" b="1" dirty="0" smtClean="0">
                <a:solidFill>
                  <a:srgbClr val="F79646">
                    <a:lumMod val="75000"/>
                  </a:srgbClr>
                </a:solidFill>
              </a:rPr>
              <a:t>2.1 Oprávnenosť žiadateľa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sk-SK" sz="2900" b="1" dirty="0">
              <a:solidFill>
                <a:srgbClr val="F79646">
                  <a:lumMod val="75000"/>
                </a:srgb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k-SK" sz="4200" b="1" dirty="0" smtClean="0"/>
              <a:t>Oprávnený žiadateľ :</a:t>
            </a:r>
          </a:p>
          <a:p>
            <a:pPr marL="0" indent="0">
              <a:lnSpc>
                <a:spcPct val="120000"/>
              </a:lnSpc>
              <a:buNone/>
            </a:pPr>
            <a:endParaRPr lang="sk-SK" sz="2300" b="1" dirty="0" smtClean="0"/>
          </a:p>
          <a:p>
            <a:pPr marL="809625" lvl="2" indent="-723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k-SK" sz="4500" dirty="0" smtClean="0"/>
              <a:t>štátne rozpočtové a príspevkové organizácie*</a:t>
            </a:r>
          </a:p>
          <a:p>
            <a:pPr marL="809625" lvl="2" indent="-723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k-SK" sz="4500" dirty="0" smtClean="0"/>
              <a:t>obce </a:t>
            </a:r>
            <a:r>
              <a:rPr lang="sk-SK" sz="4500" dirty="0"/>
              <a:t>a  mestá a  právnická osoba, ktorej zakladateľom alebo  zriaďovateľom je obec alebo </a:t>
            </a:r>
            <a:r>
              <a:rPr lang="sk-SK" sz="4500" dirty="0" smtClean="0"/>
              <a:t>mesto</a:t>
            </a:r>
            <a:r>
              <a:rPr lang="sk-SK" sz="4500" dirty="0"/>
              <a:t> </a:t>
            </a:r>
          </a:p>
          <a:p>
            <a:pPr marL="809625" lvl="2" indent="-723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85725" algn="l"/>
              </a:tabLst>
            </a:pPr>
            <a:r>
              <a:rPr lang="sk-SK" sz="4500" dirty="0"/>
              <a:t>VÚC a právnická osoba, ktorej zakladateľom alebo zriaďovateľom je VÚC</a:t>
            </a:r>
          </a:p>
          <a:p>
            <a:pPr marL="809625" lvl="2" indent="-723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85725" algn="l"/>
              </a:tabLst>
            </a:pPr>
            <a:r>
              <a:rPr lang="sk-SK" sz="4500" dirty="0"/>
              <a:t>zamestnávatelia – podnikateľské subjekty</a:t>
            </a:r>
          </a:p>
          <a:p>
            <a:pPr marL="85725" lvl="2" indent="0">
              <a:lnSpc>
                <a:spcPct val="120000"/>
              </a:lnSpc>
              <a:spcBef>
                <a:spcPts val="0"/>
              </a:spcBef>
              <a:buNone/>
              <a:tabLst>
                <a:tab pos="85725" algn="l"/>
              </a:tabLst>
            </a:pPr>
            <a:endParaRPr lang="sk-SK" sz="4500" dirty="0" smtClean="0"/>
          </a:p>
          <a:p>
            <a:pPr marL="85725" lvl="2"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85725" algn="l"/>
              </a:tabLst>
            </a:pPr>
            <a:r>
              <a:rPr lang="sk-SK" sz="4500" dirty="0" smtClean="0"/>
              <a:t>* Okrem </a:t>
            </a:r>
            <a:r>
              <a:rPr lang="sk-SK" sz="4500" dirty="0"/>
              <a:t>ústredných orgánov štátnej správy v zmysle zákona č. </a:t>
            </a:r>
            <a:r>
              <a:rPr lang="sk-SK" sz="4500" dirty="0">
                <a:hlinkClick r:id="rId3" action="ppaction://hlinkfile"/>
              </a:rPr>
              <a:t>575/2001</a:t>
            </a:r>
            <a:r>
              <a:rPr lang="sk-SK" sz="4500" dirty="0"/>
              <a:t> Z. z. o organizácii činnosti vlády a organizácií ústrednej štátnej správy v znení neskorších </a:t>
            </a:r>
            <a:r>
              <a:rPr lang="sk-SK" sz="4500" dirty="0" smtClean="0"/>
              <a:t>predpisov.</a:t>
            </a:r>
            <a:endParaRPr lang="sk-SK" sz="45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85725" algn="l"/>
              </a:tabLst>
            </a:pPr>
            <a:endParaRPr lang="sk-SK" sz="4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4500" dirty="0" smtClean="0"/>
              <a:t>Podrobnejšie informácie o oprávnených žiadateľoch s legislatívnymi odkazmi sú uvedené v </a:t>
            </a:r>
            <a:r>
              <a:rPr lang="sk-SK" sz="4500" dirty="0" smtClean="0">
                <a:hlinkClick r:id="rId4" action="ppaction://hlinkfile"/>
              </a:rPr>
              <a:t>Prílohe č. 12</a:t>
            </a:r>
            <a:r>
              <a:rPr lang="sk-SK" sz="4500" dirty="0" smtClean="0"/>
              <a:t> výzvy.  (str. 7-8)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4500" b="1" dirty="0">
              <a:solidFill>
                <a:srgbClr val="F79646">
                  <a:lumMod val="75000"/>
                </a:srgb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4500" dirty="0">
                <a:hlinkClick r:id="rId5" action="ppaction://hlinkfile"/>
              </a:rPr>
              <a:t>Osobitná podmienka </a:t>
            </a:r>
            <a:r>
              <a:rPr lang="sk-SK" sz="4500" dirty="0"/>
              <a:t>oprávnenosti žiadateľa pre realizáciu rozvoja sektorových zručností vrátane IKT zručností podľa potrieb na trhu </a:t>
            </a:r>
            <a:r>
              <a:rPr lang="sk-SK" sz="4500" dirty="0" smtClean="0"/>
              <a:t>práce.</a:t>
            </a:r>
            <a:endParaRPr lang="sk-SK" sz="4500" dirty="0" smtClean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04800"/>
            <a:ext cx="8305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sk-SK" sz="3000" b="1" dirty="0" smtClean="0">
                <a:solidFill>
                  <a:schemeClr val="accent6">
                    <a:lumMod val="75000"/>
                  </a:schemeClr>
                </a:solidFill>
              </a:rPr>
              <a:t>2. Podmienky poskytnutia príspevku</a:t>
            </a:r>
          </a:p>
        </p:txBody>
      </p:sp>
    </p:spTree>
    <p:extLst>
      <p:ext uri="{BB962C8B-B14F-4D97-AF65-F5344CB8AC3E}">
        <p14:creationId xmlns="" xmlns:p14="http://schemas.microsoft.com/office/powerpoint/2010/main" val="32177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381000"/>
            <a:ext cx="8496944" cy="54102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sk-SK" sz="5000" b="1" dirty="0" smtClean="0">
                <a:solidFill>
                  <a:srgbClr val="F79646">
                    <a:lumMod val="75000"/>
                  </a:srgbClr>
                </a:solidFill>
              </a:rPr>
              <a:t>2.2 Oprávnenosť cieľovej skupiny</a:t>
            </a:r>
          </a:p>
          <a:p>
            <a:pPr marL="0" indent="0" algn="ctr">
              <a:spcBef>
                <a:spcPts val="0"/>
              </a:spcBef>
              <a:buNone/>
            </a:pPr>
            <a:endParaRPr lang="sk-SK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sk-SK" dirty="0" smtClean="0">
                <a:ea typeface="Calibri"/>
                <a:cs typeface="Times New Roman"/>
              </a:rPr>
              <a:t>V </a:t>
            </a:r>
            <a:r>
              <a:rPr lang="sk-SK" dirty="0">
                <a:ea typeface="Calibri"/>
                <a:cs typeface="Times New Roman"/>
              </a:rPr>
              <a:t>súlade so špecifickým cieľom </a:t>
            </a:r>
            <a:r>
              <a:rPr lang="sk-SK" dirty="0" smtClean="0">
                <a:ea typeface="Calibri"/>
                <a:cs typeface="Times New Roman"/>
              </a:rPr>
              <a:t>3.1.1 a 3.1.2 OP </a:t>
            </a:r>
            <a:r>
              <a:rPr lang="sk-SK" dirty="0">
                <a:ea typeface="Calibri"/>
                <a:cs typeface="Times New Roman"/>
              </a:rPr>
              <a:t>ĽZ </a:t>
            </a:r>
            <a:r>
              <a:rPr lang="sk-SK" dirty="0" smtClean="0">
                <a:ea typeface="Calibri"/>
                <a:cs typeface="Times New Roman"/>
              </a:rPr>
              <a:t>je oprávnenou </a:t>
            </a:r>
            <a:r>
              <a:rPr lang="sk-SK" dirty="0">
                <a:ea typeface="Calibri"/>
                <a:cs typeface="Times New Roman"/>
              </a:rPr>
              <a:t>cieľovou </a:t>
            </a:r>
            <a:r>
              <a:rPr lang="sk-SK" dirty="0" smtClean="0">
                <a:ea typeface="Calibri"/>
                <a:cs typeface="Times New Roman"/>
              </a:rPr>
              <a:t>skupinou: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sk-SK" dirty="0" smtClean="0">
              <a:ea typeface="Calibri"/>
              <a:cs typeface="Times New Roman"/>
            </a:endParaRPr>
          </a:p>
          <a:p>
            <a:r>
              <a:rPr lang="sk-SK" b="1" dirty="0"/>
              <a:t>uchádzač o zamestnanie (</a:t>
            </a:r>
            <a:r>
              <a:rPr lang="sk-SK" b="1" dirty="0" err="1"/>
              <a:t>UoZ</a:t>
            </a:r>
            <a:r>
              <a:rPr lang="sk-SK" b="1" dirty="0"/>
              <a:t>)</a:t>
            </a:r>
            <a:endParaRPr lang="sk-SK" dirty="0"/>
          </a:p>
          <a:p>
            <a:r>
              <a:rPr lang="sk-SK" b="1" dirty="0" smtClean="0"/>
              <a:t>znevýhodnený </a:t>
            </a:r>
            <a:r>
              <a:rPr lang="sk-SK" b="1" dirty="0"/>
              <a:t>uchádzač o zamestnanie (</a:t>
            </a:r>
            <a:r>
              <a:rPr lang="sk-SK" b="1" dirty="0" err="1"/>
              <a:t>ZUoZ</a:t>
            </a:r>
            <a:r>
              <a:rPr lang="sk-SK" b="1" dirty="0"/>
              <a:t>)</a:t>
            </a:r>
            <a:endParaRPr lang="sk-SK" dirty="0"/>
          </a:p>
          <a:p>
            <a:pPr marL="361950" indent="0" algn="just">
              <a:buNone/>
            </a:pPr>
            <a:r>
              <a:rPr lang="sk-SK" dirty="0" smtClean="0"/>
              <a:t>Pod </a:t>
            </a:r>
            <a:r>
              <a:rPr lang="sk-SK" dirty="0"/>
              <a:t>pojmom </a:t>
            </a:r>
            <a:r>
              <a:rPr lang="sk-SK" dirty="0" err="1"/>
              <a:t>UoZ</a:t>
            </a:r>
            <a:r>
              <a:rPr lang="sk-SK" dirty="0"/>
              <a:t> a </a:t>
            </a:r>
            <a:r>
              <a:rPr lang="sk-SK" dirty="0" err="1"/>
              <a:t>ZUoZ</a:t>
            </a:r>
            <a:r>
              <a:rPr lang="sk-SK" dirty="0"/>
              <a:t> sa pre účely tejto výzvy rozumie </a:t>
            </a:r>
            <a:r>
              <a:rPr lang="sk-SK" u="sng" dirty="0"/>
              <a:t>fyzická o</a:t>
            </a:r>
            <a:r>
              <a:rPr lang="sk-SK" i="1" u="sng" dirty="0"/>
              <a:t>soba </a:t>
            </a:r>
            <a:r>
              <a:rPr lang="sk-SK" i="1" dirty="0"/>
              <a:t>podľa § 6 (</a:t>
            </a:r>
            <a:r>
              <a:rPr lang="sk-SK" i="1" dirty="0" err="1"/>
              <a:t>UoZ</a:t>
            </a:r>
            <a:r>
              <a:rPr lang="sk-SK" i="1" dirty="0"/>
              <a:t>) a § 8 (ZUOZ) zákona č. 5/2004 </a:t>
            </a:r>
            <a:r>
              <a:rPr lang="sk-SK" i="1" dirty="0" err="1"/>
              <a:t>Z.z</a:t>
            </a:r>
            <a:r>
              <a:rPr lang="sk-SK" i="1" dirty="0"/>
              <a:t>. o službách zamestnanosti a o zmene a doplnení niektorých zákonov, ktorá má </a:t>
            </a:r>
            <a:r>
              <a:rPr lang="sk-SK" i="1" u="sng" dirty="0"/>
              <a:t>trvalý pobyt alebo prechodný pobyt na oprávnenom území menej rozvinutého regiónu Slovenskej republiky </a:t>
            </a:r>
            <a:r>
              <a:rPr lang="sk-SK" i="1" dirty="0"/>
              <a:t>(SR), t.j. územie SR okrem Bratislavského samosprávneho kraja.</a:t>
            </a:r>
            <a:endParaRPr lang="sk-SK" dirty="0"/>
          </a:p>
          <a:p>
            <a:r>
              <a:rPr lang="sk-SK" b="1" dirty="0" smtClean="0"/>
              <a:t>zamestnanec </a:t>
            </a:r>
            <a:endParaRPr lang="sk-SK" dirty="0"/>
          </a:p>
          <a:p>
            <a:pPr marL="361950" indent="0" algn="just">
              <a:buNone/>
            </a:pPr>
            <a:r>
              <a:rPr lang="sk-SK" i="1" dirty="0"/>
              <a:t>Zamestnanec (žiadateľa) je pre účel výzvy  fyzická osoba pracujúca v pracovnom pomere podľa Zákonníka práce, v znení neskorších predpisov. Musí mať trvalý pobyt na území Slovenskej republiky (SR) a miesto výkonu práce, určené v pracovnej zmluve, na oprávnenom území menej rozvinutého regiónu SR, t.j.  územie SR okrem Bratislavského samosprávneho kraja.</a:t>
            </a:r>
            <a:endParaRPr lang="sk-SK" dirty="0"/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sk-SK" dirty="0" smtClean="0"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sk-SK" dirty="0"/>
              <a:t>Osoba cieľovej skupiny sa posudzuje podľa statusu platného v čase vstupu do projektu.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sk-SK" dirty="0">
              <a:ea typeface="Calibri"/>
              <a:cs typeface="Times New Roman"/>
            </a:endParaRPr>
          </a:p>
          <a:p>
            <a:pPr marL="0" lvl="0">
              <a:lnSpc>
                <a:spcPct val="115000"/>
              </a:lnSpc>
              <a:spcBef>
                <a:spcPts val="0"/>
              </a:spcBef>
              <a:buFont typeface="Arial Narrow"/>
              <a:buChar char="-"/>
            </a:pPr>
            <a:endParaRPr lang="sk-SK" dirty="0" smtClean="0">
              <a:solidFill>
                <a:srgbClr val="008000"/>
              </a:solidFill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19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9552" y="404664"/>
            <a:ext cx="8186766" cy="531033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8000" b="1" dirty="0" smtClean="0">
                <a:solidFill>
                  <a:schemeClr val="accent6">
                    <a:lumMod val="75000"/>
                  </a:schemeClr>
                </a:solidFill>
              </a:rPr>
              <a:t>2.3 Oprávnenosť aktivít realizácie projektu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sk-SK" sz="8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5600" dirty="0"/>
              <a:t>Výzvou podporované aktivity projektu sú oprávnené najskôr v deň, v ktorom Zmluva o </a:t>
            </a:r>
            <a:r>
              <a:rPr lang="sk-SK" sz="5600" dirty="0" smtClean="0"/>
              <a:t>poskytnutí </a:t>
            </a:r>
            <a:r>
              <a:rPr lang="sk-SK" sz="5600" dirty="0"/>
              <a:t>NFP nadobudla účinnosť. </a:t>
            </a:r>
            <a:endParaRPr lang="sk-SK" sz="5600" dirty="0" smtClean="0"/>
          </a:p>
          <a:p>
            <a:pPr marL="0" indent="0">
              <a:buNone/>
            </a:pPr>
            <a:r>
              <a:rPr lang="sk-SK" sz="5600" dirty="0"/>
              <a:t>Aktivity podľa cieľovej skupiny:</a:t>
            </a:r>
          </a:p>
          <a:p>
            <a:r>
              <a:rPr lang="sk-SK" sz="5600" b="1" dirty="0"/>
              <a:t>A. zamerané na </a:t>
            </a:r>
            <a:r>
              <a:rPr lang="sk-SK" sz="5600" b="1" dirty="0" err="1"/>
              <a:t>UoZ</a:t>
            </a:r>
            <a:r>
              <a:rPr lang="sk-SK" sz="5600" b="1" dirty="0"/>
              <a:t> / </a:t>
            </a:r>
            <a:r>
              <a:rPr lang="sk-SK" sz="5600" b="1" dirty="0" err="1"/>
              <a:t>ZUoZ</a:t>
            </a:r>
            <a:endParaRPr lang="sk-SK" sz="5600" dirty="0"/>
          </a:p>
          <a:p>
            <a:pPr marL="0" indent="0">
              <a:buNone/>
            </a:pPr>
            <a:r>
              <a:rPr lang="sk-SK" sz="5600" b="1" dirty="0"/>
              <a:t> </a:t>
            </a:r>
            <a:r>
              <a:rPr lang="sk-SK" sz="5600" b="1" dirty="0" smtClean="0"/>
              <a:t>        </a:t>
            </a:r>
            <a:r>
              <a:rPr lang="sk-SK" sz="5600" b="1" u="sng" dirty="0" smtClean="0"/>
              <a:t>Aktivita 1. </a:t>
            </a:r>
            <a:r>
              <a:rPr lang="sk-SK" sz="5600" b="1" dirty="0" smtClean="0"/>
              <a:t>  </a:t>
            </a:r>
            <a:r>
              <a:rPr lang="sk-SK" sz="5600" dirty="0" smtClean="0"/>
              <a:t>Profesijný  rozvoj  sektorových  zručností  vrátane  IKT  zručností </a:t>
            </a:r>
            <a:r>
              <a:rPr lang="sk-SK" sz="5600" dirty="0" err="1" smtClean="0"/>
              <a:t>UoZ</a:t>
            </a:r>
            <a:r>
              <a:rPr lang="sk-SK" sz="5600" dirty="0" smtClean="0"/>
              <a:t> / </a:t>
            </a:r>
            <a:r>
              <a:rPr lang="sk-SK" sz="5600" dirty="0" err="1" smtClean="0"/>
              <a:t>ZUoZ</a:t>
            </a:r>
            <a:r>
              <a:rPr lang="sk-SK" sz="5600" dirty="0" smtClean="0"/>
              <a:t> </a:t>
            </a:r>
            <a:r>
              <a:rPr lang="sk-SK" sz="5600" b="1" dirty="0" smtClean="0"/>
              <a:t>– povinná</a:t>
            </a:r>
            <a:r>
              <a:rPr lang="sk-SK" sz="5600" dirty="0" smtClean="0"/>
              <a:t>; </a:t>
            </a:r>
          </a:p>
          <a:p>
            <a:pPr marL="0" indent="0">
              <a:buNone/>
            </a:pPr>
            <a:r>
              <a:rPr lang="sk-SK" sz="5600" b="1" dirty="0" smtClean="0"/>
              <a:t>         </a:t>
            </a:r>
            <a:r>
              <a:rPr lang="sk-SK" sz="5600" b="1" u="sng" dirty="0" smtClean="0"/>
              <a:t>Aktivita </a:t>
            </a:r>
            <a:r>
              <a:rPr lang="sk-SK" sz="5600" b="1" u="sng" dirty="0"/>
              <a:t>2. </a:t>
            </a:r>
            <a:r>
              <a:rPr lang="sk-SK" sz="5600" b="1" dirty="0" smtClean="0"/>
              <a:t>  </a:t>
            </a:r>
            <a:r>
              <a:rPr lang="sk-SK" sz="5600" dirty="0" smtClean="0"/>
              <a:t>Podpora </a:t>
            </a:r>
            <a:r>
              <a:rPr lang="sk-SK" sz="5600" dirty="0"/>
              <a:t>rozvoja pracovných zručností </a:t>
            </a:r>
            <a:r>
              <a:rPr lang="sk-SK" sz="5600" dirty="0" err="1"/>
              <a:t>UoZ</a:t>
            </a:r>
            <a:r>
              <a:rPr lang="sk-SK" sz="5600" dirty="0"/>
              <a:t> / </a:t>
            </a:r>
            <a:r>
              <a:rPr lang="sk-SK" sz="5600" dirty="0" err="1"/>
              <a:t>ZUoZ</a:t>
            </a:r>
            <a:r>
              <a:rPr lang="sk-SK" sz="5600" dirty="0"/>
              <a:t> –  </a:t>
            </a:r>
            <a:r>
              <a:rPr lang="sk-SK" sz="5600" b="1" dirty="0"/>
              <a:t>dobrovoľná</a:t>
            </a:r>
            <a:r>
              <a:rPr lang="sk-SK" sz="5600" dirty="0"/>
              <a:t>.</a:t>
            </a:r>
          </a:p>
          <a:p>
            <a:endParaRPr lang="sk-SK" sz="5600" dirty="0"/>
          </a:p>
          <a:p>
            <a:r>
              <a:rPr lang="sk-SK" sz="5600" b="1" dirty="0"/>
              <a:t>B. zamerané na zamestnancov  </a:t>
            </a:r>
            <a:endParaRPr lang="sk-SK" sz="5600" dirty="0"/>
          </a:p>
          <a:p>
            <a:pPr marL="0" indent="0">
              <a:buNone/>
            </a:pPr>
            <a:r>
              <a:rPr lang="sk-SK" sz="5600" b="1" dirty="0" smtClean="0"/>
              <a:t>        </a:t>
            </a:r>
            <a:r>
              <a:rPr lang="sk-SK" sz="5600" b="1" u="sng" dirty="0" smtClean="0"/>
              <a:t> Aktivita </a:t>
            </a:r>
            <a:r>
              <a:rPr lang="sk-SK" sz="5600" b="1" u="sng" dirty="0"/>
              <a:t>3.   </a:t>
            </a:r>
            <a:r>
              <a:rPr lang="sk-SK" sz="5600" dirty="0"/>
              <a:t>Profesijný rozvoj sektorových zručností vrátane IKT  </a:t>
            </a:r>
            <a:r>
              <a:rPr lang="sk-SK" sz="5600" dirty="0" smtClean="0"/>
              <a:t>zručností </a:t>
            </a:r>
            <a:r>
              <a:rPr lang="sk-SK" sz="5600" dirty="0"/>
              <a:t>zamestnancov </a:t>
            </a:r>
            <a:r>
              <a:rPr lang="sk-SK" sz="5600" b="1" dirty="0"/>
              <a:t>– povinná</a:t>
            </a:r>
            <a:r>
              <a:rPr lang="sk-SK" sz="5600" dirty="0"/>
              <a:t>, </a:t>
            </a:r>
          </a:p>
          <a:p>
            <a:pPr marL="0" indent="0">
              <a:buNone/>
            </a:pPr>
            <a:r>
              <a:rPr lang="sk-SK" sz="5600" b="1" dirty="0" smtClean="0"/>
              <a:t>         </a:t>
            </a:r>
            <a:r>
              <a:rPr lang="sk-SK" sz="5600" b="1" u="sng" dirty="0" smtClean="0"/>
              <a:t>Aktivita </a:t>
            </a:r>
            <a:r>
              <a:rPr lang="sk-SK" sz="5600" b="1" u="sng" dirty="0"/>
              <a:t>4.  </a:t>
            </a:r>
            <a:r>
              <a:rPr lang="sk-SK" sz="5600" dirty="0"/>
              <a:t>Podpora rozvoja pracovných zručností zamestnancov –  </a:t>
            </a:r>
            <a:r>
              <a:rPr lang="sk-SK" sz="5600" b="1" dirty="0" smtClean="0"/>
              <a:t>dobrovoľná</a:t>
            </a:r>
            <a:r>
              <a:rPr lang="sk-SK" sz="5600" b="1" dirty="0"/>
              <a:t>.</a:t>
            </a:r>
            <a:r>
              <a:rPr lang="sk-SK" sz="5600" dirty="0"/>
              <a:t> </a:t>
            </a:r>
            <a:endParaRPr lang="sk-SK" sz="5600" dirty="0" smtClean="0"/>
          </a:p>
          <a:p>
            <a:pPr marL="0" indent="0">
              <a:buNone/>
            </a:pPr>
            <a:endParaRPr lang="sk-SK" sz="5600" dirty="0"/>
          </a:p>
          <a:p>
            <a:pPr marL="0" indent="0">
              <a:buNone/>
            </a:pPr>
            <a:r>
              <a:rPr lang="sk-SK" sz="5600" dirty="0" smtClean="0"/>
              <a:t>V </a:t>
            </a:r>
            <a:r>
              <a:rPr lang="sk-SK" sz="5600" dirty="0"/>
              <a:t>rámci špecifického cieľa 3.1.1 </a:t>
            </a:r>
            <a:r>
              <a:rPr lang="sk-SK" sz="5600" dirty="0" smtClean="0"/>
              <a:t>OP ĽZ sú </a:t>
            </a:r>
            <a:r>
              <a:rPr lang="sk-SK" sz="5600" b="1" dirty="0" smtClean="0"/>
              <a:t>pre </a:t>
            </a:r>
            <a:r>
              <a:rPr lang="sk-SK" sz="5600" b="1" dirty="0"/>
              <a:t>aktivity 1 a 2 </a:t>
            </a:r>
            <a:r>
              <a:rPr lang="sk-SK" sz="5600" b="1" dirty="0" smtClean="0"/>
              <a:t> </a:t>
            </a:r>
            <a:r>
              <a:rPr lang="sk-SK" sz="5600" dirty="0"/>
              <a:t>oprávnené tieto typy aktivít </a:t>
            </a:r>
            <a:r>
              <a:rPr lang="sk-SK" sz="5600" dirty="0" smtClean="0"/>
              <a:t>v ITMS2014+ (podľa </a:t>
            </a:r>
            <a:r>
              <a:rPr lang="sk-SK" sz="5600" dirty="0"/>
              <a:t>ich zamerania)</a:t>
            </a:r>
            <a:r>
              <a:rPr lang="sk-SK" sz="5600" b="1" dirty="0"/>
              <a:t>:</a:t>
            </a:r>
            <a:endParaRPr lang="sk-SK" sz="5600" dirty="0"/>
          </a:p>
          <a:p>
            <a:pPr lvl="0"/>
            <a:r>
              <a:rPr lang="sk-SK" sz="5600" u="sng" dirty="0"/>
              <a:t>Podpora zamestnanosti a </a:t>
            </a:r>
            <a:r>
              <a:rPr lang="sk-SK" sz="5600" u="sng" dirty="0" err="1"/>
              <a:t>zamestnateľnosti</a:t>
            </a:r>
            <a:r>
              <a:rPr lang="sk-SK" sz="5600" u="sng" dirty="0"/>
              <a:t> </a:t>
            </a:r>
            <a:r>
              <a:rPr lang="sk-SK" sz="5600" u="sng" dirty="0" err="1"/>
              <a:t>UoZ</a:t>
            </a:r>
            <a:r>
              <a:rPr lang="sk-SK" sz="5600" u="sng" dirty="0"/>
              <a:t> zameraná na zlepšenie ich postavenia na trhu práce</a:t>
            </a:r>
            <a:r>
              <a:rPr lang="sk-SK" sz="5600" dirty="0"/>
              <a:t>,   </a:t>
            </a:r>
          </a:p>
          <a:p>
            <a:pPr marL="0" indent="0">
              <a:buNone/>
            </a:pPr>
            <a:r>
              <a:rPr lang="sk-SK" sz="5600" dirty="0"/>
              <a:t> </a:t>
            </a:r>
            <a:r>
              <a:rPr lang="sk-SK" sz="5600" dirty="0" smtClean="0"/>
              <a:t>        alebo</a:t>
            </a:r>
            <a:endParaRPr lang="sk-SK" sz="5600" dirty="0"/>
          </a:p>
          <a:p>
            <a:pPr lvl="0" hangingPunct="0"/>
            <a:r>
              <a:rPr lang="sk-SK" sz="5600" u="sng" dirty="0"/>
              <a:t>Programy zamerané na rozvoj zručností v oblasti IKT, napr. prostredníctvom osobitných aktivít na zvýšenie počtu odborníkov v oblasti IKT</a:t>
            </a:r>
            <a:r>
              <a:rPr lang="sk-SK" sz="5600" dirty="0"/>
              <a:t>.</a:t>
            </a:r>
          </a:p>
          <a:p>
            <a:pPr marL="0" lvl="0" indent="0" hangingPunct="0">
              <a:buNone/>
            </a:pPr>
            <a:r>
              <a:rPr lang="sk-SK" sz="5600" b="1" dirty="0"/>
              <a:t>pre aktivity 3 a 4 </a:t>
            </a:r>
            <a:r>
              <a:rPr lang="sk-SK" sz="5600" dirty="0"/>
              <a:t>je oprávnený typ aktivity:  </a:t>
            </a:r>
          </a:p>
          <a:p>
            <a:pPr lvl="0" hangingPunct="0"/>
            <a:r>
              <a:rPr lang="sk-SK" sz="5600" u="sng" dirty="0"/>
              <a:t>Programy zamerané na rozvoj zručností v oblasti IKT, napr. prostredníctvom osobitných aktivít na zvýšenie počtu odborníkov v oblasti IKT</a:t>
            </a:r>
            <a:r>
              <a:rPr lang="sk-SK" sz="5600" dirty="0" smtClean="0"/>
              <a:t>.</a:t>
            </a:r>
          </a:p>
          <a:p>
            <a:pPr marL="0" indent="0" hangingPunct="0">
              <a:buNone/>
            </a:pPr>
            <a:r>
              <a:rPr lang="sk-SK" sz="5600" dirty="0"/>
              <a:t>V rámci špecifického </a:t>
            </a:r>
            <a:r>
              <a:rPr lang="sk-SK" sz="5600" dirty="0" smtClean="0"/>
              <a:t>cieľa 3.1.2 OP ĽZ je </a:t>
            </a:r>
            <a:r>
              <a:rPr lang="sk-SK" sz="5600" dirty="0"/>
              <a:t>pre </a:t>
            </a:r>
            <a:r>
              <a:rPr lang="sk-SK" sz="5600" b="1" dirty="0"/>
              <a:t>aktivity 3 a 4 </a:t>
            </a:r>
            <a:r>
              <a:rPr lang="sk-SK" sz="5600" dirty="0"/>
              <a:t>oprávnený typ </a:t>
            </a:r>
            <a:r>
              <a:rPr lang="sk-SK" sz="5600" dirty="0" smtClean="0"/>
              <a:t>aktivity v ITMS2014+:</a:t>
            </a:r>
            <a:endParaRPr lang="sk-SK" sz="5600" dirty="0"/>
          </a:p>
          <a:p>
            <a:pPr lvl="0"/>
            <a:r>
              <a:rPr lang="sk-SK" sz="5600" u="sng" dirty="0" smtClean="0"/>
              <a:t>Programy </a:t>
            </a:r>
            <a:r>
              <a:rPr lang="sk-SK" sz="5600" u="sng" dirty="0"/>
              <a:t>súvisiace so zvyšovaním zručností zamestnancov pre žiadané alebo avizované prispôsobenie na zmenené podmienky</a:t>
            </a:r>
            <a:r>
              <a:rPr lang="sk-SK" sz="5600" dirty="0"/>
              <a:t>.</a:t>
            </a:r>
          </a:p>
          <a:p>
            <a:pPr lvl="0" hangingPunct="0"/>
            <a:endParaRPr lang="sk-SK" sz="5600" dirty="0"/>
          </a:p>
          <a:p>
            <a:pPr marL="0" indent="0" algn="just">
              <a:buNone/>
            </a:pPr>
            <a:endParaRPr lang="sk-SK" sz="5600" dirty="0"/>
          </a:p>
        </p:txBody>
      </p:sp>
    </p:spTree>
    <p:extLst>
      <p:ext uri="{BB962C8B-B14F-4D97-AF65-F5344CB8AC3E}">
        <p14:creationId xmlns="" xmlns:p14="http://schemas.microsoft.com/office/powerpoint/2010/main" val="239489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404664"/>
            <a:ext cx="8330782" cy="554461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2.3 Oprávnenosť aktivít realizácie projektu</a:t>
            </a:r>
          </a:p>
          <a:p>
            <a:pPr marL="0" indent="0" algn="ctr">
              <a:spcBef>
                <a:spcPts val="0"/>
              </a:spcBef>
              <a:buNone/>
            </a:pPr>
            <a:endParaRPr lang="sk-SK" sz="1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k-SK" sz="1600" dirty="0" smtClean="0"/>
              <a:t>Uplatnenie aktivít podľa </a:t>
            </a:r>
            <a:r>
              <a:rPr lang="sk-SK" sz="1600" dirty="0"/>
              <a:t>zamerania na cieľové </a:t>
            </a:r>
            <a:r>
              <a:rPr lang="sk-SK" sz="1600" dirty="0" smtClean="0"/>
              <a:t>skupiny:</a:t>
            </a:r>
          </a:p>
          <a:p>
            <a:pPr algn="just">
              <a:spcBef>
                <a:spcPts val="0"/>
              </a:spcBef>
            </a:pPr>
            <a:r>
              <a:rPr lang="sk-SK" sz="1600" b="1" dirty="0" smtClean="0"/>
              <a:t>aktivity </a:t>
            </a:r>
            <a:r>
              <a:rPr lang="sk-SK" sz="1600" b="1" dirty="0"/>
              <a:t>zamerané osobitne na </a:t>
            </a:r>
            <a:r>
              <a:rPr lang="sk-SK" sz="1600" b="1" dirty="0" err="1"/>
              <a:t>UoZ</a:t>
            </a:r>
            <a:r>
              <a:rPr lang="sk-SK" sz="1600" b="1" dirty="0"/>
              <a:t> / </a:t>
            </a:r>
            <a:r>
              <a:rPr lang="sk-SK" sz="1600" b="1" dirty="0" err="1"/>
              <a:t>ZUoZ</a:t>
            </a:r>
            <a:r>
              <a:rPr lang="sk-SK" sz="1600" b="1" dirty="0"/>
              <a:t> </a:t>
            </a:r>
            <a:r>
              <a:rPr lang="sk-SK" sz="1600" b="1" dirty="0" smtClean="0"/>
              <a:t> alebo zamestnancov</a:t>
            </a:r>
          </a:p>
          <a:p>
            <a:pPr algn="just">
              <a:spcBef>
                <a:spcPts val="0"/>
              </a:spcBef>
            </a:pPr>
            <a:r>
              <a:rPr lang="sk-SK" sz="1600" b="1" dirty="0" smtClean="0"/>
              <a:t>aktivity </a:t>
            </a:r>
            <a:r>
              <a:rPr lang="sk-SK" sz="1600" b="1" dirty="0"/>
              <a:t>zamerané </a:t>
            </a:r>
            <a:r>
              <a:rPr lang="sk-SK" sz="1600" b="1" dirty="0" smtClean="0"/>
              <a:t>na </a:t>
            </a:r>
            <a:r>
              <a:rPr lang="sk-SK" sz="1600" b="1" dirty="0"/>
              <a:t>dve, resp. všetky  cieľové skupiny projektu súčasne</a:t>
            </a:r>
            <a:r>
              <a:rPr lang="sk-SK" sz="1600" b="1" dirty="0" smtClean="0"/>
              <a:t>.</a:t>
            </a:r>
          </a:p>
          <a:p>
            <a:pPr algn="just">
              <a:spcBef>
                <a:spcPts val="0"/>
              </a:spcBef>
            </a:pPr>
            <a:endParaRPr lang="sk-SK" sz="1000" dirty="0"/>
          </a:p>
          <a:p>
            <a:pPr marL="0" indent="0" algn="just" hangingPunct="0">
              <a:spcBef>
                <a:spcPts val="0"/>
              </a:spcBef>
              <a:buNone/>
            </a:pPr>
            <a:r>
              <a:rPr lang="sk-SK" sz="1600" b="1" dirty="0"/>
              <a:t>Oprávnené na poskytnutie príspevku budú výlučne projekty, ktoré spĺňajú všetky nasledovné charakteristiky</a:t>
            </a:r>
            <a:r>
              <a:rPr lang="sk-SK" sz="1600" b="1" dirty="0" smtClean="0"/>
              <a:t>:</a:t>
            </a:r>
          </a:p>
          <a:p>
            <a:pPr marL="0" indent="0" hangingPunct="0">
              <a:spcBef>
                <a:spcPts val="0"/>
              </a:spcBef>
              <a:buNone/>
            </a:pPr>
            <a:endParaRPr lang="sk-SK" sz="1000" dirty="0"/>
          </a:p>
          <a:p>
            <a:pPr lvl="0" algn="just" hangingPunct="0">
              <a:spcBef>
                <a:spcPts val="0"/>
              </a:spcBef>
            </a:pPr>
            <a:r>
              <a:rPr lang="sk-SK" sz="1600" dirty="0"/>
              <a:t>sú orientované na školenie / odbornú prípravu zamestnancov, ako súčasť riešenia potrieb na trhu práce formou profesijného rozvoja sektorových zručností, vrátane IKT zručností</a:t>
            </a:r>
            <a:r>
              <a:rPr lang="sk-SK" sz="1600" dirty="0" smtClean="0"/>
              <a:t>; *</a:t>
            </a:r>
            <a:endParaRPr lang="sk-SK" sz="1600" dirty="0"/>
          </a:p>
          <a:p>
            <a:pPr algn="just" hangingPunct="0">
              <a:spcBef>
                <a:spcPts val="0"/>
              </a:spcBef>
            </a:pPr>
            <a:endParaRPr lang="sk-SK" sz="1000" dirty="0"/>
          </a:p>
          <a:p>
            <a:pPr lvl="0" algn="just" hangingPunct="0">
              <a:spcBef>
                <a:spcPts val="0"/>
              </a:spcBef>
            </a:pPr>
            <a:r>
              <a:rPr lang="sk-SK" sz="1600" dirty="0"/>
              <a:t>majú priamu väzbu na pracovné uplatnenie cieľovej skupiny v odbornej oblasti, sú zamerané na rozvoj špecifických zručností podľa požiadaviek zamestnávateľa / firmy na pracovné miesto, teda požiadaviek na odbornú spôsobilosť (kompetentnosť) vykonávať určitú profesiu, vrátane IT profesií;</a:t>
            </a:r>
          </a:p>
          <a:p>
            <a:pPr algn="just">
              <a:spcBef>
                <a:spcPts val="0"/>
              </a:spcBef>
            </a:pPr>
            <a:endParaRPr lang="sk-SK" sz="1000" dirty="0"/>
          </a:p>
          <a:p>
            <a:pPr lvl="0" algn="just">
              <a:spcBef>
                <a:spcPts val="0"/>
              </a:spcBef>
            </a:pPr>
            <a:r>
              <a:rPr lang="sk-SK" sz="1600" dirty="0"/>
              <a:t>aktivity projektu sú realizované formou </a:t>
            </a:r>
            <a:r>
              <a:rPr lang="sk-SK" sz="1600" dirty="0" err="1"/>
              <a:t>vnútrofiremnej</a:t>
            </a:r>
            <a:r>
              <a:rPr lang="sk-SK" sz="1600" dirty="0"/>
              <a:t> prípravy (tzv. </a:t>
            </a:r>
            <a:r>
              <a:rPr lang="sk-SK" sz="1600" dirty="0" err="1"/>
              <a:t>in-company</a:t>
            </a:r>
            <a:r>
              <a:rPr lang="sk-SK" sz="1600" dirty="0"/>
              <a:t> </a:t>
            </a:r>
            <a:r>
              <a:rPr lang="sk-SK" sz="1600" dirty="0" err="1"/>
              <a:t>training</a:t>
            </a:r>
            <a:r>
              <a:rPr lang="sk-SK" sz="1600" dirty="0"/>
              <a:t>) u žiadateľa, zamerané na školenie / odbornú prípravu vlastných zamestnancov podľa potrieb  zamestnávateľa vo vzťahu k trhu práce; rozvoj odborných zručností sa realizuje prioritne v malých skupinách. Počty plánovaných skupín a ich početnosť zdôvodní žiadateľ v </a:t>
            </a:r>
            <a:r>
              <a:rPr lang="sk-SK" sz="1600" dirty="0" err="1"/>
              <a:t>ŽoNFP</a:t>
            </a:r>
            <a:r>
              <a:rPr lang="sk-SK" sz="1600" dirty="0" smtClean="0"/>
              <a:t>;</a:t>
            </a:r>
          </a:p>
          <a:p>
            <a:pPr lvl="0">
              <a:spcBef>
                <a:spcPts val="0"/>
              </a:spcBef>
            </a:pPr>
            <a:endParaRPr lang="sk-SK" sz="1000" dirty="0"/>
          </a:p>
          <a:p>
            <a:pPr marL="0" indent="0">
              <a:spcBef>
                <a:spcPts val="0"/>
              </a:spcBef>
              <a:buNone/>
            </a:pPr>
            <a:r>
              <a:rPr lang="sk-SK" sz="1600" dirty="0"/>
              <a:t> </a:t>
            </a:r>
            <a:r>
              <a:rPr lang="sk-SK" sz="1600" dirty="0" smtClean="0"/>
              <a:t>      * Žiadateľ </a:t>
            </a:r>
            <a:r>
              <a:rPr lang="sk-SK" sz="1600" dirty="0"/>
              <a:t>nemusí spĺňať podmienku byť vzdelávacou inštitúciou.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sk-SK" sz="1600" b="1" dirty="0" smtClean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43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11103</TotalTime>
  <Words>726</Words>
  <Application>Microsoft Office PowerPoint</Application>
  <PresentationFormat>Prezentácia na obrazovke (4:3)</PresentationFormat>
  <Paragraphs>400</Paragraphs>
  <Slides>26</Slides>
  <Notes>26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26</vt:i4>
      </vt:variant>
    </vt:vector>
  </HeadingPairs>
  <TitlesOfParts>
    <vt:vector size="28" baseType="lpstr">
      <vt:lpstr>Motív Office</vt:lpstr>
      <vt:lpstr>1_Motív Office</vt:lpstr>
      <vt:lpstr>Výzva OP ĽZ DOP 2017/3.1.1/3.1.2/01 „Rozvoj sektorových zručností“</vt:lpstr>
      <vt:lpstr>1. Formálne náležitosti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  <vt:lpstr>Snímka 22</vt:lpstr>
      <vt:lpstr>Snímka 23</vt:lpstr>
      <vt:lpstr>Snímka 24</vt:lpstr>
      <vt:lpstr>Snímka 25</vt:lpstr>
      <vt:lpstr>Snímka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Sedálová Barbora</dc:creator>
  <cp:lastModifiedBy>Lenovo</cp:lastModifiedBy>
  <cp:revision>440</cp:revision>
  <cp:lastPrinted>2017-11-09T16:31:40Z</cp:lastPrinted>
  <dcterms:created xsi:type="dcterms:W3CDTF">2017-11-09T22:06:15Z</dcterms:created>
  <dcterms:modified xsi:type="dcterms:W3CDTF">2018-01-21T22:08:16Z</dcterms:modified>
</cp:coreProperties>
</file>